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Roboto"/>
      <p:regular r:id="rId63"/>
      <p:bold r:id="rId64"/>
      <p:italic r:id="rId65"/>
      <p:boldItalic r:id="rId66"/>
    </p:embeddedFont>
    <p:embeddedFont>
      <p:font typeface="Varela Round"/>
      <p:regular r:id="rId67"/>
    </p:embeddedFont>
    <p:embeddedFont>
      <p:font typeface="Raleway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alewayLight-boldItalic.fntdata"/><Relationship Id="rId70" Type="http://schemas.openxmlformats.org/officeDocument/2006/relationships/font" Target="fonts/RalewayLight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6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8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7.xml"/><Relationship Id="rId65" Type="http://schemas.openxmlformats.org/officeDocument/2006/relationships/font" Target="fonts/Roboto-italic.fntdata"/><Relationship Id="rId24" Type="http://schemas.openxmlformats.org/officeDocument/2006/relationships/slide" Target="slides/slide20.xml"/><Relationship Id="rId68" Type="http://schemas.openxmlformats.org/officeDocument/2006/relationships/font" Target="fonts/RalewayLight-regular.fntdata"/><Relationship Id="rId23" Type="http://schemas.openxmlformats.org/officeDocument/2006/relationships/slide" Target="slides/slide19.xml"/><Relationship Id="rId67" Type="http://schemas.openxmlformats.org/officeDocument/2006/relationships/font" Target="fonts/VarelaRound-regular.fntdata"/><Relationship Id="rId60" Type="http://schemas.openxmlformats.org/officeDocument/2006/relationships/font" Target="fonts/Raleway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alewayLight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aleway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2488e0c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12488e0c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220c82b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220c82b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2944ab5a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2944ab5a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dd7098034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dd7098034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CODEC = codeur - decodeur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11da692a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11da692a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111da692a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111da692a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Coexistence </a:t>
            </a:r>
            <a:r>
              <a:rPr lang="fr"/>
              <a:t>RTC et réseau IP ⇒ passerelle pour conversion appels analogiques/numérique.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Téléphones ⇒ connectés aux commutateurs (PABX et IPBX).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LAN 1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IPBX1 = serveur = PABX logiciel ⇒ connecté au RTC avec carte FXO (Foreign eXchange Office).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Téléphone analogique connecté à IPBX1 avec carte FXS (Foreign eXchange Subscriber) ⇒ donne la tonalité, le courant de charge et le voltage de la sonnerie.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IPBX1 et R1 connecté en RJ45.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 2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PABX connecté sur R3 avec carte FXS (Foreign eXchange Subscriber) sur R3.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Routeur avec carte FXS = Gateway FXS.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Cependant, nous pouvons également voir que l'IPBX est connecté au RTC. Cela est possible grâce à une carte spécifique que nous ajoutons sur l'IPBX. Cette carte se nomme FXO Elle permet de founir l'information d'état décroché ou raccroché.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dd709803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dd709803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dd7098034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dd709803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1220c82b5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1220c82b5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dd7098034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dd7098034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d709803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d709803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12488e0cd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12488e0cd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dd7098034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dd7098034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1220c82b5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1220c82b5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dd7098034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dd7098034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dd7098034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dd7098034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12488e0c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12488e0c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1345dcde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1345dcde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12488e0cd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12488e0cd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dd7098034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dd7098034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dd7098034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dd7098034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d88eb238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d88eb238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11da692a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111da692a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2488e0cd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2488e0cd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111da692a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111da692a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2488e0cd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12488e0cd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12488e0cd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12488e0c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dd7098034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dd7098034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12488e0cd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12488e0cd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12488e0cd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12488e0cd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12488e0cd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12488e0cd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12488e0cd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12488e0cd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959eda5b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959eda5b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12488e0cd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12488e0cd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12488e0cd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12488e0cd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12488e0cd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12488e0cd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12488e0cd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12488e0cd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12488e0cd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12488e0cd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12488e0cd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12488e0cd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12488e0cd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12488e0cd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dd7098034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dd7098034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12488e0cd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12488e0cd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12488e0cd3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12488e0cd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0e58cabc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0e58cabc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Sur le réseau cuivre on trouve aussi </a:t>
            </a: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l’ADSL, la téléphonie, du flux pour la télévision, …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12488e0cd3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12488e0cd3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12488e0cd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12488e0cd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12488e0cd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12488e0cd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18b3a585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18b3a585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13e1e265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13e1e265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d7098034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d7098034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11da692a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11da692a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11da692a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11da692a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d709803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dd709803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1">
  <p:cSld name="TITLE_3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">
  <p:cSld name="ONE_COLUMN_TEXT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89" name="Google Shape;89;p18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1">
  <p:cSld name="ONE_COLUMN_TEXT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2">
  <p:cSld name="TITLE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2">
  <p:cSld name="ONE_COLUMN_TEXT_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3">
  <p:cSld name="ONE_COLUMN_TEXT_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Google Shape;115;p22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3">
  <p:cSld name="TITLE_5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0" name="Google Shape;120;p2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4">
  <p:cSld name="ONE_COLUMN_TEXT_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 1">
  <p:cSld name="ONE_COLUMN_TEXT_1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130" name="Google Shape;130;p25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buNone/>
              <a:def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fr.wikipedia.org/wiki/Voix_sur_IP#:~:text=Pour%20une%20meilleure%20compatibilit%C3%A9%20VoIP,en%20fibre%20optique%20ou%20cuivre.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fr.wikipedia.org/wiki/Voix_sur_IP#:~:text=Pour%20une%20meilleure%20compatibilit%C3%A9%20VoIP,en%20fibre%20optique%20ou%20cuivre.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hyperlink" Target="https://www.electronique-mixte.fr/formation-pdf/cours-pdf-cours-divers-en-electronique/cours-1-conversions-analogique-numerique-et-numerique-analogique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5" Type="http://schemas.openxmlformats.org/officeDocument/2006/relationships/hyperlink" Target="https://www.3cx.fr/voip-sip/fxs-fxo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11.png"/><Relationship Id="rId8" Type="http://schemas.openxmlformats.org/officeDocument/2006/relationships/image" Target="../media/image22.png"/><Relationship Id="rId10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mmunity.fs.com/fr/blog/what-is-power-over-ethernet-and-how-to-add-poe-in-network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fr.wikipedia.org/wiki/Autocommutateur_t%C3%A9l%C3%A9phonique_priv%C3%A9" TargetMode="External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hyperlink" Target="https://fr.wikipedia.org/wiki/IPBX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fr.wikipedia.org/wiki/Passerelle_VoIP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fr.wikipedia.org/wiki/H.323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atatracker.ietf.org/doc/html/rfc3261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en.wikipedia.org/wiki/Session_Initiation_Protocol#:~:text=SIP%20is%20a%20text%2Dbased%20protocol%20with%20syntax%20similar%20to,the%20request%20should%20be%20sent.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fr.wikipedia.org/wiki/Liste_des_logiciels_SIP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hyperlink" Target="https://upload.wikimedia.org/wikipedia/commons/e/ed/SIP-registration-flow.png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upload.wikimedia.org/wikipedia/commons/e/e2/SIP-B2BUA-call-flow.png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hyperlink" Target="https://i0.wp.com/wazo.io/wp-content/uploads/2020/06/Dialogue-SIP.png?w=719&amp;ssl=1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fr.wikipedia.org/wiki/Voix_sur_IP#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9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10.png"/><Relationship Id="rId7" Type="http://schemas.openxmlformats.org/officeDocument/2006/relationships/image" Target="../media/image39.png"/><Relationship Id="rId8" Type="http://schemas.openxmlformats.org/officeDocument/2006/relationships/image" Target="../media/image19.png"/><Relationship Id="rId10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arcep.fr/demarches-et-services/utilisateurs/que-va-changer-la-fermeture-du-reseau-cuivre.html" TargetMode="External"/><Relationship Id="rId4" Type="http://schemas.openxmlformats.org/officeDocument/2006/relationships/hyperlink" Target="https://www.arcep.fr/la-regulation/grands-dossiers-reseaux-fixes/larret-du-reseau-telephonique-commute-rtc.html" TargetMode="External"/><Relationship Id="rId5" Type="http://schemas.openxmlformats.org/officeDocument/2006/relationships/hyperlink" Target="https://www.arcep.fr/demarches-et-services/utilisateurs/larret-progressif-du-reseau-telephonique-commute-rtc.html" TargetMode="External"/><Relationship Id="rId6" Type="http://schemas.openxmlformats.org/officeDocument/2006/relationships/hyperlink" Target="https://aircall.io/fr/blog/best-practices-fr/reduction-des-couts-voip-comment-la-telephonie-cloud-permet-d-economiser-219k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quechoisir.org/actualite-telephone-fixe-et-adsl-ce-qu-il-faut-savoir-sur-la-fin-du-reseau-de-cuivre-n102548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fr.wikipedia.org/wiki/R%C3%A9seau_num%C3%A9rique_%C3%A0_int%C3%A9gration_de_servi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téléphonie sur IP</a:t>
            </a:r>
            <a:endParaRPr/>
          </a:p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0" name="Google Shape;140;p26"/>
          <p:cNvSpPr txBox="1"/>
          <p:nvPr/>
        </p:nvSpPr>
        <p:spPr>
          <a:xfrm>
            <a:off x="0" y="3225675"/>
            <a:ext cx="9144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0" y="3225675"/>
            <a:ext cx="9144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 RNIS délivre 2 types d’accès nommés T0 et T2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 sz="1800"/>
              <a:t>T0</a:t>
            </a:r>
            <a:r>
              <a:rPr lang="fr" sz="1800"/>
              <a:t> (accès de base) permet 2 communications simultanées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 sz="1800"/>
              <a:t>T2</a:t>
            </a:r>
            <a:r>
              <a:rPr lang="fr" sz="1800"/>
              <a:t> (accès primaire) permet entre 15 et 30 communications simultanées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 nombre de T0 ou T2 peut être groupé.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Par exemple, une entreprise de 10 personnes peut prendre 3 T0 et ainsi avoir jusqu’à 6 communications </a:t>
            </a:r>
            <a:r>
              <a:rPr lang="fr" sz="1800"/>
              <a:t>téléphoniques</a:t>
            </a:r>
            <a:r>
              <a:rPr lang="fr" sz="1800"/>
              <a:t> simultanées.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Ces accès sont </a:t>
            </a:r>
            <a:r>
              <a:rPr lang="fr" sz="1800"/>
              <a:t>utilisables</a:t>
            </a:r>
            <a:r>
              <a:rPr lang="fr" sz="1800"/>
              <a:t> sur tous les types de </a:t>
            </a:r>
            <a:r>
              <a:rPr b="1" lang="fr" sz="1800"/>
              <a:t>PBX</a:t>
            </a:r>
            <a:r>
              <a:rPr lang="f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NB : Ils sont de plus en plus remplacés par le </a:t>
            </a:r>
            <a:r>
              <a:rPr b="1" lang="fr" sz="1800"/>
              <a:t>TRUNK SIP</a:t>
            </a:r>
            <a:r>
              <a:rPr lang="fr" sz="1800"/>
              <a:t>.</a:t>
            </a:r>
            <a:endParaRPr sz="1800"/>
          </a:p>
        </p:txBody>
      </p:sp>
      <p:sp>
        <p:nvSpPr>
          <p:cNvPr id="285" name="Google Shape;285;p35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canaux</a:t>
            </a:r>
            <a:endParaRPr/>
          </a:p>
        </p:txBody>
      </p:sp>
      <p:sp>
        <p:nvSpPr>
          <p:cNvPr id="286" name="Google Shape;286;p35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287" name="Google Shape;287;p35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T0 et T2</a:t>
            </a:r>
            <a:endParaRPr sz="3700"/>
          </a:p>
        </p:txBody>
      </p:sp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Début : 1996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Numérisation de la voix par </a:t>
            </a:r>
            <a:r>
              <a:rPr b="1" lang="fr" sz="1800"/>
              <a:t>commutation de paquets</a:t>
            </a:r>
            <a:r>
              <a:rPr lang="fr" sz="1800"/>
              <a:t> </a:t>
            </a:r>
            <a:r>
              <a:rPr lang="fr" sz="2500"/>
              <a:t>≠</a:t>
            </a:r>
            <a:r>
              <a:rPr lang="fr" sz="1800"/>
              <a:t> technologie RTC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Transmission de données (flux voix) sur intranet (LAN) et internet (WAN)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Accès logiciel : messagerie instantanée et </a:t>
            </a:r>
            <a:r>
              <a:rPr b="1" lang="fr" sz="1800"/>
              <a:t>softphonie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Accès par équipement physique : </a:t>
            </a:r>
            <a:r>
              <a:rPr b="1" lang="fr" sz="1800"/>
              <a:t>terminaux IP</a:t>
            </a:r>
            <a:r>
              <a:rPr lang="fr" sz="1800"/>
              <a:t>, box FAI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Remarques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Communication avec le monde entier avec la transmission de paquets IP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Connexions brèves le temps de transmettre le paquet IP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En 2019, déploiement en entreprise de la VoIP : 20%</a:t>
            </a:r>
            <a:endParaRPr sz="1800"/>
          </a:p>
        </p:txBody>
      </p:sp>
      <p:sp>
        <p:nvSpPr>
          <p:cNvPr id="294" name="Google Shape;294;p36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voix par paquets IP</a:t>
            </a:r>
            <a:endParaRPr/>
          </a:p>
        </p:txBody>
      </p:sp>
      <p:sp>
        <p:nvSpPr>
          <p:cNvPr id="295" name="Google Shape;295;p36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296" name="Google Shape;296;p36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La VoIP</a:t>
            </a:r>
            <a:endParaRPr sz="3700"/>
          </a:p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7570250" y="3584200"/>
            <a:ext cx="8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La VoIP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idx="4" type="body"/>
          </p:nvPr>
        </p:nvSpPr>
        <p:spPr>
          <a:xfrm>
            <a:off x="462200" y="1772500"/>
            <a:ext cx="8307900" cy="33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1960 et 1970:  </a:t>
            </a:r>
            <a:r>
              <a:rPr lang="fr" sz="1800"/>
              <a:t>Numérisation de la voix par </a:t>
            </a:r>
            <a:r>
              <a:rPr b="1" lang="fr" sz="1800"/>
              <a:t>commutation de paquets</a:t>
            </a:r>
            <a:r>
              <a:rPr lang="fr" sz="1800"/>
              <a:t>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1996 La VoIP prend son envol notamment grâce aux travaux de </a:t>
            </a:r>
            <a:r>
              <a:rPr b="1" lang="fr" sz="1800"/>
              <a:t>Marian Croak</a:t>
            </a:r>
            <a:r>
              <a:rPr lang="fr" sz="1800"/>
              <a:t>: Ses recherches ont contribué à rendre publique la VOIP :</a:t>
            </a:r>
            <a:r>
              <a:rPr lang="fr" sz="1800"/>
              <a:t>Transmission de données (flux voix) sur intranet (LAN) et internet (WAN)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Accès logiciel : messagerie instantanée et </a:t>
            </a:r>
            <a:r>
              <a:rPr b="1" lang="fr" sz="1800"/>
              <a:t>softphonie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Accès par équipement physique : </a:t>
            </a:r>
            <a:r>
              <a:rPr b="1" lang="fr" sz="1800"/>
              <a:t>terminaux IP</a:t>
            </a:r>
            <a:r>
              <a:rPr lang="fr" sz="1800"/>
              <a:t>, box FAI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Remarques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Communication avec le monde entier avec la transmission de paquets IP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Connexions brèves le temps de transmettre le paquet IP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En 2019, déploiement en entreprise de la VoIP : 20%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4" name="Google Shape;304;p37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voix par paquets IP</a:t>
            </a:r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306" name="Google Shape;306;p37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La VoIP</a:t>
            </a:r>
            <a:endParaRPr sz="3700"/>
          </a:p>
        </p:txBody>
      </p:sp>
      <p:sp>
        <p:nvSpPr>
          <p:cNvPr id="307" name="Google Shape;30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8" name="Google Shape;308;p37"/>
          <p:cNvSpPr txBox="1"/>
          <p:nvPr/>
        </p:nvSpPr>
        <p:spPr>
          <a:xfrm>
            <a:off x="7570250" y="3584200"/>
            <a:ext cx="8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La VoIP</a:t>
            </a:r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3450" y="475375"/>
            <a:ext cx="1221700" cy="12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Tout d’abord numérisation de l’analogique</a:t>
            </a:r>
            <a:endParaRPr/>
          </a:p>
        </p:txBody>
      </p:sp>
      <p:sp>
        <p:nvSpPr>
          <p:cNvPr id="315" name="Google Shape;315;p38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316" name="Google Shape;316;p38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Numérisation d’un signal analogique</a:t>
            </a:r>
            <a:endParaRPr sz="3700"/>
          </a:p>
        </p:txBody>
      </p:sp>
      <p:sp>
        <p:nvSpPr>
          <p:cNvPr id="317" name="Google Shape;31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8" name="Google Shape;318;p38"/>
          <p:cNvPicPr preferRelativeResize="0"/>
          <p:nvPr/>
        </p:nvPicPr>
        <p:blipFill rotWithShape="1">
          <a:blip r:embed="rId3">
            <a:alphaModFix/>
          </a:blip>
          <a:srcRect b="0" l="0" r="66906" t="0"/>
          <a:stretch/>
        </p:blipFill>
        <p:spPr>
          <a:xfrm>
            <a:off x="1410175" y="1645400"/>
            <a:ext cx="2092726" cy="327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/>
        </p:nvSpPr>
        <p:spPr>
          <a:xfrm>
            <a:off x="7723425" y="4337975"/>
            <a:ext cx="121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hlinkClick r:id="rId4"/>
              </a:rPr>
              <a:t>Conversions du signal</a:t>
            </a:r>
            <a:endParaRPr sz="1100"/>
          </a:p>
        </p:txBody>
      </p:sp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 b="0" l="33140" r="36825" t="0"/>
          <a:stretch/>
        </p:blipFill>
        <p:spPr>
          <a:xfrm>
            <a:off x="3502900" y="1645400"/>
            <a:ext cx="1899250" cy="327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 rotWithShape="1">
          <a:blip r:embed="rId3">
            <a:alphaModFix/>
          </a:blip>
          <a:srcRect b="0" l="63291" r="0" t="0"/>
          <a:stretch/>
        </p:blipFill>
        <p:spPr>
          <a:xfrm>
            <a:off x="5402150" y="1645400"/>
            <a:ext cx="2321275" cy="32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p39"/>
          <p:cNvCxnSpPr>
            <a:stCxn id="327" idx="3"/>
            <a:endCxn id="328" idx="1"/>
          </p:cNvCxnSpPr>
          <p:nvPr/>
        </p:nvCxnSpPr>
        <p:spPr>
          <a:xfrm flipH="1" rot="10800000">
            <a:off x="2760150" y="3104963"/>
            <a:ext cx="1566600" cy="11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9"/>
          <p:cNvSpPr/>
          <p:nvPr/>
        </p:nvSpPr>
        <p:spPr>
          <a:xfrm>
            <a:off x="44325" y="2423950"/>
            <a:ext cx="1448400" cy="2253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9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transport de la voix par paquet IP</a:t>
            </a:r>
            <a:endParaRPr/>
          </a:p>
        </p:txBody>
      </p:sp>
      <p:sp>
        <p:nvSpPr>
          <p:cNvPr id="331" name="Google Shape;331;p39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332" name="Google Shape;332;p39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C</a:t>
            </a:r>
            <a:r>
              <a:rPr lang="fr" sz="3700"/>
              <a:t>ommutation par paquets</a:t>
            </a:r>
            <a:endParaRPr sz="3700"/>
          </a:p>
        </p:txBody>
      </p:sp>
      <p:sp>
        <p:nvSpPr>
          <p:cNvPr id="333" name="Google Shape;33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7" name="Google Shape;3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625" y="3968500"/>
            <a:ext cx="490525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250" y="2192075"/>
            <a:ext cx="490525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450" y="3918550"/>
            <a:ext cx="490525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200" y="4034025"/>
            <a:ext cx="490525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737" y="2859762"/>
            <a:ext cx="490525" cy="4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/>
          <p:nvPr/>
        </p:nvSpPr>
        <p:spPr>
          <a:xfrm>
            <a:off x="122925" y="2477950"/>
            <a:ext cx="1291200" cy="214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950" y="1973975"/>
            <a:ext cx="490525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450" y="2806275"/>
            <a:ext cx="490525" cy="4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/>
          <p:nvPr/>
        </p:nvSpPr>
        <p:spPr>
          <a:xfrm>
            <a:off x="7403300" y="1978075"/>
            <a:ext cx="1448400" cy="2253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7481900" y="2032075"/>
            <a:ext cx="1291200" cy="214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39"/>
          <p:cNvCxnSpPr>
            <a:stCxn id="329" idx="6"/>
            <a:endCxn id="327" idx="1"/>
          </p:cNvCxnSpPr>
          <p:nvPr/>
        </p:nvCxnSpPr>
        <p:spPr>
          <a:xfrm>
            <a:off x="1492725" y="3550900"/>
            <a:ext cx="777000" cy="6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9"/>
          <p:cNvCxnSpPr>
            <a:stCxn id="327" idx="0"/>
            <a:endCxn id="339" idx="2"/>
          </p:cNvCxnSpPr>
          <p:nvPr/>
        </p:nvCxnSpPr>
        <p:spPr>
          <a:xfrm flipH="1" rot="10800000">
            <a:off x="2514888" y="3296800"/>
            <a:ext cx="448800" cy="6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9"/>
          <p:cNvCxnSpPr>
            <a:stCxn id="339" idx="0"/>
            <a:endCxn id="338" idx="1"/>
          </p:cNvCxnSpPr>
          <p:nvPr/>
        </p:nvCxnSpPr>
        <p:spPr>
          <a:xfrm flipH="1" rot="10800000">
            <a:off x="2963713" y="2219175"/>
            <a:ext cx="718200" cy="5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9"/>
          <p:cNvCxnSpPr>
            <a:stCxn id="328" idx="0"/>
            <a:endCxn id="338" idx="3"/>
          </p:cNvCxnSpPr>
          <p:nvPr/>
        </p:nvCxnSpPr>
        <p:spPr>
          <a:xfrm rot="10800000">
            <a:off x="4172400" y="2219262"/>
            <a:ext cx="399600" cy="6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9"/>
          <p:cNvCxnSpPr>
            <a:stCxn id="334" idx="1"/>
            <a:endCxn id="328" idx="3"/>
          </p:cNvCxnSpPr>
          <p:nvPr/>
        </p:nvCxnSpPr>
        <p:spPr>
          <a:xfrm flipH="1">
            <a:off x="4817150" y="2437338"/>
            <a:ext cx="1019100" cy="6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9"/>
          <p:cNvCxnSpPr>
            <a:stCxn id="334" idx="2"/>
            <a:endCxn id="335" idx="0"/>
          </p:cNvCxnSpPr>
          <p:nvPr/>
        </p:nvCxnSpPr>
        <p:spPr>
          <a:xfrm flipH="1">
            <a:off x="5746713" y="2682600"/>
            <a:ext cx="334800" cy="12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9"/>
          <p:cNvCxnSpPr>
            <a:stCxn id="328" idx="2"/>
            <a:endCxn id="335" idx="0"/>
          </p:cNvCxnSpPr>
          <p:nvPr/>
        </p:nvCxnSpPr>
        <p:spPr>
          <a:xfrm>
            <a:off x="4572000" y="3350288"/>
            <a:ext cx="1174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9"/>
          <p:cNvCxnSpPr>
            <a:stCxn id="335" idx="1"/>
            <a:endCxn id="336" idx="3"/>
          </p:cNvCxnSpPr>
          <p:nvPr/>
        </p:nvCxnSpPr>
        <p:spPr>
          <a:xfrm flipH="1">
            <a:off x="4326650" y="4163813"/>
            <a:ext cx="1174800" cy="1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9"/>
          <p:cNvCxnSpPr>
            <a:stCxn id="336" idx="1"/>
            <a:endCxn id="327" idx="3"/>
          </p:cNvCxnSpPr>
          <p:nvPr/>
        </p:nvCxnSpPr>
        <p:spPr>
          <a:xfrm rot="10800000">
            <a:off x="2760100" y="4213888"/>
            <a:ext cx="1076100" cy="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9"/>
          <p:cNvCxnSpPr>
            <a:stCxn id="339" idx="3"/>
            <a:endCxn id="328" idx="1"/>
          </p:cNvCxnSpPr>
          <p:nvPr/>
        </p:nvCxnSpPr>
        <p:spPr>
          <a:xfrm>
            <a:off x="3208975" y="3051538"/>
            <a:ext cx="1117800" cy="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9"/>
          <p:cNvCxnSpPr>
            <a:stCxn id="328" idx="2"/>
            <a:endCxn id="336" idx="0"/>
          </p:cNvCxnSpPr>
          <p:nvPr/>
        </p:nvCxnSpPr>
        <p:spPr>
          <a:xfrm flipH="1">
            <a:off x="4081500" y="3350288"/>
            <a:ext cx="490500" cy="6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9"/>
          <p:cNvCxnSpPr>
            <a:stCxn id="334" idx="3"/>
            <a:endCxn id="340" idx="2"/>
          </p:cNvCxnSpPr>
          <p:nvPr/>
        </p:nvCxnSpPr>
        <p:spPr>
          <a:xfrm>
            <a:off x="6326775" y="2437338"/>
            <a:ext cx="1076400" cy="6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9"/>
          <p:cNvCxnSpPr>
            <a:stCxn id="327" idx="3"/>
            <a:endCxn id="328" idx="1"/>
          </p:cNvCxnSpPr>
          <p:nvPr/>
        </p:nvCxnSpPr>
        <p:spPr>
          <a:xfrm flipH="1" rot="10800000">
            <a:off x="2760150" y="3104963"/>
            <a:ext cx="1566600" cy="11088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9"/>
          <p:cNvCxnSpPr>
            <a:stCxn id="334" idx="3"/>
            <a:endCxn id="340" idx="2"/>
          </p:cNvCxnSpPr>
          <p:nvPr/>
        </p:nvCxnSpPr>
        <p:spPr>
          <a:xfrm>
            <a:off x="6326775" y="2437338"/>
            <a:ext cx="1076400" cy="6678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>
            <a:stCxn id="328" idx="3"/>
            <a:endCxn id="334" idx="1"/>
          </p:cNvCxnSpPr>
          <p:nvPr/>
        </p:nvCxnSpPr>
        <p:spPr>
          <a:xfrm flipH="1" rot="10800000">
            <a:off x="4817263" y="2437225"/>
            <a:ext cx="1019100" cy="6678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9"/>
          <p:cNvCxnSpPr>
            <a:endCxn id="327" idx="1"/>
          </p:cNvCxnSpPr>
          <p:nvPr/>
        </p:nvCxnSpPr>
        <p:spPr>
          <a:xfrm>
            <a:off x="1490825" y="3534263"/>
            <a:ext cx="778800" cy="6795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9"/>
          <p:cNvCxnSpPr>
            <a:stCxn id="329" idx="6"/>
            <a:endCxn id="339" idx="1"/>
          </p:cNvCxnSpPr>
          <p:nvPr/>
        </p:nvCxnSpPr>
        <p:spPr>
          <a:xfrm flipH="1" rot="10800000">
            <a:off x="1492725" y="3051400"/>
            <a:ext cx="1225800" cy="4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9"/>
          <p:cNvCxnSpPr>
            <a:stCxn id="335" idx="3"/>
            <a:endCxn id="340" idx="2"/>
          </p:cNvCxnSpPr>
          <p:nvPr/>
        </p:nvCxnSpPr>
        <p:spPr>
          <a:xfrm flipH="1" rot="10800000">
            <a:off x="5991975" y="3105113"/>
            <a:ext cx="1411200" cy="10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9"/>
          <p:cNvCxnSpPr>
            <a:stCxn id="334" idx="1"/>
            <a:endCxn id="338" idx="3"/>
          </p:cNvCxnSpPr>
          <p:nvPr/>
        </p:nvCxnSpPr>
        <p:spPr>
          <a:xfrm rot="10800000">
            <a:off x="4172450" y="2219238"/>
            <a:ext cx="1663800" cy="2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9"/>
          <p:cNvCxnSpPr>
            <a:stCxn id="340" idx="2"/>
            <a:endCxn id="335" idx="3"/>
          </p:cNvCxnSpPr>
          <p:nvPr/>
        </p:nvCxnSpPr>
        <p:spPr>
          <a:xfrm flipH="1">
            <a:off x="5992100" y="3105025"/>
            <a:ext cx="1411200" cy="1058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9"/>
          <p:cNvCxnSpPr>
            <a:stCxn id="335" idx="0"/>
            <a:endCxn id="328" idx="2"/>
          </p:cNvCxnSpPr>
          <p:nvPr/>
        </p:nvCxnSpPr>
        <p:spPr>
          <a:xfrm rot="10800000">
            <a:off x="4571913" y="3350350"/>
            <a:ext cx="1174800" cy="568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9"/>
          <p:cNvCxnSpPr>
            <a:stCxn id="328" idx="1"/>
            <a:endCxn id="327" idx="3"/>
          </p:cNvCxnSpPr>
          <p:nvPr/>
        </p:nvCxnSpPr>
        <p:spPr>
          <a:xfrm flipH="1">
            <a:off x="2760137" y="3105025"/>
            <a:ext cx="1566600" cy="1108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39"/>
          <p:cNvCxnSpPr>
            <a:stCxn id="327" idx="0"/>
            <a:endCxn id="339" idx="2"/>
          </p:cNvCxnSpPr>
          <p:nvPr/>
        </p:nvCxnSpPr>
        <p:spPr>
          <a:xfrm flipH="1" rot="10800000">
            <a:off x="2514888" y="3296800"/>
            <a:ext cx="448800" cy="671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39"/>
          <p:cNvCxnSpPr>
            <a:stCxn id="339" idx="1"/>
            <a:endCxn id="329" idx="6"/>
          </p:cNvCxnSpPr>
          <p:nvPr/>
        </p:nvCxnSpPr>
        <p:spPr>
          <a:xfrm flipH="1">
            <a:off x="1492650" y="3051538"/>
            <a:ext cx="1225800" cy="499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9"/>
          <p:cNvSpPr txBox="1"/>
          <p:nvPr/>
        </p:nvSpPr>
        <p:spPr>
          <a:xfrm>
            <a:off x="1514975" y="4781375"/>
            <a:ext cx="63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Chaque paquet peut emprunter un trajet différents, à l’aller et au retour)</a:t>
            </a:r>
            <a:endParaRPr/>
          </a:p>
        </p:txBody>
      </p:sp>
      <p:pic>
        <p:nvPicPr>
          <p:cNvPr id="367" name="Google Shape;3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74" y="2765545"/>
            <a:ext cx="744300" cy="57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362" y="2319233"/>
            <a:ext cx="744300" cy="57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9873" y="3305638"/>
            <a:ext cx="867319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48" y="3796163"/>
            <a:ext cx="867319" cy="4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/>
          <p:nvPr/>
        </p:nvSpPr>
        <p:spPr>
          <a:xfrm>
            <a:off x="5742100" y="1756050"/>
            <a:ext cx="3365100" cy="31284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36950" y="1756050"/>
            <a:ext cx="2823000" cy="3128400"/>
          </a:xfrm>
          <a:prstGeom prst="rect">
            <a:avLst/>
          </a:prstGeom>
          <a:solidFill>
            <a:srgbClr val="F997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63" y="2070141"/>
            <a:ext cx="2584912" cy="135990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petit schéma</a:t>
            </a:r>
            <a:endParaRPr/>
          </a:p>
        </p:txBody>
      </p:sp>
      <p:sp>
        <p:nvSpPr>
          <p:cNvPr id="379" name="Google Shape;379;p40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380" name="Google Shape;380;p40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Architecture VoIP</a:t>
            </a:r>
            <a:endParaRPr sz="3700"/>
          </a:p>
        </p:txBody>
      </p:sp>
      <p:sp>
        <p:nvSpPr>
          <p:cNvPr id="381" name="Google Shape;38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1603650" y="1988175"/>
            <a:ext cx="8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IP</a:t>
            </a:r>
            <a:r>
              <a:rPr lang="fr"/>
              <a:t>BX 1</a:t>
            </a:r>
            <a:endParaRPr/>
          </a:p>
        </p:txBody>
      </p:sp>
      <p:cxnSp>
        <p:nvCxnSpPr>
          <p:cNvPr id="383" name="Google Shape;383;p40"/>
          <p:cNvCxnSpPr>
            <a:stCxn id="384" idx="3"/>
            <a:endCxn id="385" idx="1"/>
          </p:cNvCxnSpPr>
          <p:nvPr/>
        </p:nvCxnSpPr>
        <p:spPr>
          <a:xfrm>
            <a:off x="7652225" y="2750111"/>
            <a:ext cx="58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40"/>
          <p:cNvCxnSpPr>
            <a:stCxn id="387" idx="3"/>
            <a:endCxn id="377" idx="1"/>
          </p:cNvCxnSpPr>
          <p:nvPr/>
        </p:nvCxnSpPr>
        <p:spPr>
          <a:xfrm>
            <a:off x="2473162" y="2750086"/>
            <a:ext cx="62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0"/>
          <p:cNvCxnSpPr>
            <a:stCxn id="377" idx="3"/>
            <a:endCxn id="384" idx="1"/>
          </p:cNvCxnSpPr>
          <p:nvPr/>
        </p:nvCxnSpPr>
        <p:spPr>
          <a:xfrm>
            <a:off x="5681775" y="2750095"/>
            <a:ext cx="149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40"/>
          <p:cNvSpPr txBox="1"/>
          <p:nvPr/>
        </p:nvSpPr>
        <p:spPr>
          <a:xfrm>
            <a:off x="3739075" y="2629763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 RTC</a:t>
            </a:r>
            <a:endParaRPr/>
          </a:p>
        </p:txBody>
      </p:sp>
      <p:pic>
        <p:nvPicPr>
          <p:cNvPr id="390" name="Google Shape;3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75" y="3741591"/>
            <a:ext cx="2584912" cy="135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587" y="4016700"/>
            <a:ext cx="808223" cy="808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>
            <a:stCxn id="391" idx="1"/>
          </p:cNvCxnSpPr>
          <p:nvPr/>
        </p:nvCxnSpPr>
        <p:spPr>
          <a:xfrm>
            <a:off x="1830587" y="4420811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0"/>
          <p:cNvCxnSpPr>
            <a:stCxn id="391" idx="3"/>
            <a:endCxn id="390" idx="1"/>
          </p:cNvCxnSpPr>
          <p:nvPr/>
        </p:nvCxnSpPr>
        <p:spPr>
          <a:xfrm>
            <a:off x="2638810" y="4420811"/>
            <a:ext cx="3204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4" name="Google Shape;3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299" y="4017437"/>
            <a:ext cx="808223" cy="808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40"/>
          <p:cNvCxnSpPr>
            <a:stCxn id="390" idx="3"/>
            <a:endCxn id="394" idx="1"/>
          </p:cNvCxnSpPr>
          <p:nvPr/>
        </p:nvCxnSpPr>
        <p:spPr>
          <a:xfrm>
            <a:off x="5544087" y="4421545"/>
            <a:ext cx="43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40"/>
          <p:cNvSpPr txBox="1"/>
          <p:nvPr/>
        </p:nvSpPr>
        <p:spPr>
          <a:xfrm>
            <a:off x="3829198" y="4220700"/>
            <a:ext cx="10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 IP</a:t>
            </a:r>
            <a:endParaRPr/>
          </a:p>
        </p:txBody>
      </p:sp>
      <p:sp>
        <p:nvSpPr>
          <p:cNvPr id="397" name="Google Shape;397;p40"/>
          <p:cNvSpPr txBox="1"/>
          <p:nvPr/>
        </p:nvSpPr>
        <p:spPr>
          <a:xfrm>
            <a:off x="121275" y="4484250"/>
            <a:ext cx="6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 1</a:t>
            </a:r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7108413" y="1988175"/>
            <a:ext cx="6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PABX</a:t>
            </a:r>
            <a:endParaRPr/>
          </a:p>
        </p:txBody>
      </p:sp>
      <p:sp>
        <p:nvSpPr>
          <p:cNvPr id="399" name="Google Shape;399;p40"/>
          <p:cNvSpPr/>
          <p:nvPr/>
        </p:nvSpPr>
        <p:spPr>
          <a:xfrm>
            <a:off x="0" y="1623150"/>
            <a:ext cx="1448400" cy="2253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0"/>
          <p:cNvSpPr/>
          <p:nvPr/>
        </p:nvSpPr>
        <p:spPr>
          <a:xfrm>
            <a:off x="78600" y="1677150"/>
            <a:ext cx="1291200" cy="214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40"/>
          <p:cNvCxnSpPr>
            <a:stCxn id="399" idx="6"/>
            <a:endCxn id="387" idx="1"/>
          </p:cNvCxnSpPr>
          <p:nvPr/>
        </p:nvCxnSpPr>
        <p:spPr>
          <a:xfrm>
            <a:off x="1448400" y="2750100"/>
            <a:ext cx="54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40"/>
          <p:cNvCxnSpPr>
            <a:stCxn id="387" idx="2"/>
            <a:endCxn id="391" idx="0"/>
          </p:cNvCxnSpPr>
          <p:nvPr/>
        </p:nvCxnSpPr>
        <p:spPr>
          <a:xfrm>
            <a:off x="2233337" y="2989911"/>
            <a:ext cx="1500" cy="10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3" name="Google Shape;4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099" y="3181725"/>
            <a:ext cx="808223" cy="808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>
            <a:stCxn id="384" idx="2"/>
          </p:cNvCxnSpPr>
          <p:nvPr/>
        </p:nvCxnSpPr>
        <p:spPr>
          <a:xfrm flipH="1">
            <a:off x="6806400" y="2989936"/>
            <a:ext cx="606000" cy="4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0"/>
          <p:cNvCxnSpPr>
            <a:endCxn id="390" idx="3"/>
          </p:cNvCxnSpPr>
          <p:nvPr/>
        </p:nvCxnSpPr>
        <p:spPr>
          <a:xfrm flipH="1">
            <a:off x="5544087" y="3776245"/>
            <a:ext cx="8262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40"/>
          <p:cNvSpPr txBox="1"/>
          <p:nvPr/>
        </p:nvSpPr>
        <p:spPr>
          <a:xfrm>
            <a:off x="7008300" y="4564975"/>
            <a:ext cx="8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IPBX 2</a:t>
            </a:r>
            <a:endParaRPr/>
          </a:p>
        </p:txBody>
      </p:sp>
      <p:cxnSp>
        <p:nvCxnSpPr>
          <p:cNvPr id="407" name="Google Shape;407;p40"/>
          <p:cNvCxnSpPr>
            <a:stCxn id="394" idx="3"/>
            <a:endCxn id="408" idx="1"/>
          </p:cNvCxnSpPr>
          <p:nvPr/>
        </p:nvCxnSpPr>
        <p:spPr>
          <a:xfrm>
            <a:off x="6788522" y="4421548"/>
            <a:ext cx="4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0"/>
          <p:cNvCxnSpPr>
            <a:stCxn id="408" idx="3"/>
            <a:endCxn id="410" idx="1"/>
          </p:cNvCxnSpPr>
          <p:nvPr/>
        </p:nvCxnSpPr>
        <p:spPr>
          <a:xfrm>
            <a:off x="7743425" y="4421561"/>
            <a:ext cx="4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40"/>
          <p:cNvSpPr txBox="1"/>
          <p:nvPr/>
        </p:nvSpPr>
        <p:spPr>
          <a:xfrm>
            <a:off x="8380225" y="1798788"/>
            <a:ext cx="6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 2</a:t>
            </a:r>
            <a:endParaRPr/>
          </a:p>
        </p:txBody>
      </p:sp>
      <p:sp>
        <p:nvSpPr>
          <p:cNvPr id="412" name="Google Shape;412;p40"/>
          <p:cNvSpPr txBox="1"/>
          <p:nvPr/>
        </p:nvSpPr>
        <p:spPr>
          <a:xfrm>
            <a:off x="1897113" y="4528000"/>
            <a:ext cx="4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R1</a:t>
            </a:r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6162713" y="4564975"/>
            <a:ext cx="4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R2</a:t>
            </a:r>
            <a:endParaRPr/>
          </a:p>
        </p:txBody>
      </p:sp>
      <p:sp>
        <p:nvSpPr>
          <p:cNvPr id="414" name="Google Shape;414;p40"/>
          <p:cNvSpPr txBox="1"/>
          <p:nvPr/>
        </p:nvSpPr>
        <p:spPr>
          <a:xfrm>
            <a:off x="5798488" y="3309825"/>
            <a:ext cx="4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R3</a:t>
            </a:r>
            <a:endParaRPr/>
          </a:p>
        </p:txBody>
      </p:sp>
      <p:sp>
        <p:nvSpPr>
          <p:cNvPr id="415" name="Google Shape;415;p40"/>
          <p:cNvSpPr txBox="1"/>
          <p:nvPr/>
        </p:nvSpPr>
        <p:spPr>
          <a:xfrm>
            <a:off x="2511338" y="276657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FXO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1527888" y="2790063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74E13"/>
                </a:solidFill>
              </a:rPr>
              <a:t>FXS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2234675" y="3183275"/>
            <a:ext cx="6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FF"/>
                </a:solidFill>
              </a:rPr>
              <a:t>RJ45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7587775" y="1398588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FXS et FXO</a:t>
            </a:r>
            <a:endParaRPr/>
          </a:p>
        </p:txBody>
      </p:sp>
      <p:sp>
        <p:nvSpPr>
          <p:cNvPr id="419" name="Google Shape;419;p40"/>
          <p:cNvSpPr txBox="1"/>
          <p:nvPr/>
        </p:nvSpPr>
        <p:spPr>
          <a:xfrm>
            <a:off x="6313988" y="3029963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74E13"/>
                </a:solidFill>
              </a:rPr>
              <a:t>FXS</a:t>
            </a:r>
            <a:endParaRPr>
              <a:solidFill>
                <a:srgbClr val="274E13"/>
              </a:solidFill>
            </a:endParaRPr>
          </a:p>
        </p:txBody>
      </p:sp>
      <p:pic>
        <p:nvPicPr>
          <p:cNvPr id="387" name="Google Shape;38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3513" y="2510261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2575" y="2510286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775" y="4181736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8411" y="2504800"/>
            <a:ext cx="867319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536" y="2956750"/>
            <a:ext cx="867319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9912" y="4135558"/>
            <a:ext cx="744300" cy="57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049" y="1972145"/>
            <a:ext cx="744300" cy="571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Mise en place d’une infrastructure réseau (ou MAJ infra.phys.existante)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Gestion de la téléphonie sur un réseau interne (pas sur internet)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Multiples services associées (visioconférence, messagerie vocale</a:t>
            </a:r>
            <a:r>
              <a:rPr lang="fr" sz="1800"/>
              <a:t>, serveur vocal interactif, </a:t>
            </a:r>
            <a:r>
              <a:rPr lang="fr" sz="1800"/>
              <a:t>chat,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Accès logiciel : softphonie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Accès par équipement physique : terminaux IP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Remarques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Communication hors LAN avec un système de passerelle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Utilisation de commutateur </a:t>
            </a:r>
            <a:r>
              <a:rPr b="1" lang="fr" sz="1800"/>
              <a:t>IPBX</a:t>
            </a:r>
            <a:r>
              <a:rPr lang="fr" sz="1800"/>
              <a:t> (Internet Protocol Branch EXchange)</a:t>
            </a:r>
            <a:endParaRPr sz="1800"/>
          </a:p>
        </p:txBody>
      </p:sp>
      <p:sp>
        <p:nvSpPr>
          <p:cNvPr id="429" name="Google Shape;429;p41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téléphonie sur la VoIP</a:t>
            </a:r>
            <a:endParaRPr/>
          </a:p>
        </p:txBody>
      </p:sp>
      <p:sp>
        <p:nvSpPr>
          <p:cNvPr id="430" name="Google Shape;430;p41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431" name="Google Shape;431;p41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La ToIP</a:t>
            </a:r>
            <a:endParaRPr sz="3700"/>
          </a:p>
        </p:txBody>
      </p:sp>
      <p:sp>
        <p:nvSpPr>
          <p:cNvPr id="432" name="Google Shape;43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La ToIP, de même que la VoIP est le transport de la voix sur un réseau IP.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A cela s’ajoute une multitude de fonctionnalités, entre-autre la gestion de la téléphonie.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Des matériels </a:t>
            </a:r>
            <a:r>
              <a:rPr lang="fr" sz="1800"/>
              <a:t>spécifiques</a:t>
            </a:r>
            <a:r>
              <a:rPr lang="fr" sz="1800"/>
              <a:t> vont être </a:t>
            </a:r>
            <a:r>
              <a:rPr lang="fr" sz="1800"/>
              <a:t>nécessaires</a:t>
            </a:r>
            <a:r>
              <a:rPr lang="fr" sz="1800"/>
              <a:t> pour la mise en place d’une infrastructure.</a:t>
            </a:r>
            <a:endParaRPr sz="1800"/>
          </a:p>
        </p:txBody>
      </p:sp>
      <p:sp>
        <p:nvSpPr>
          <p:cNvPr id="438" name="Google Shape;438;p42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ça marche ?</a:t>
            </a:r>
            <a:endParaRPr/>
          </a:p>
        </p:txBody>
      </p:sp>
      <p:sp>
        <p:nvSpPr>
          <p:cNvPr id="439" name="Google Shape;439;p42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440" name="Google Shape;440;p42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Fonctionnement de la ToIP</a:t>
            </a:r>
            <a:endParaRPr sz="3700"/>
          </a:p>
        </p:txBody>
      </p:sp>
      <p:sp>
        <p:nvSpPr>
          <p:cNvPr id="441" name="Google Shape;44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petit schéma</a:t>
            </a:r>
            <a:endParaRPr/>
          </a:p>
        </p:txBody>
      </p:sp>
      <p:sp>
        <p:nvSpPr>
          <p:cNvPr id="447" name="Google Shape;447;p43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448" name="Google Shape;448;p43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Architecture ToIP</a:t>
            </a:r>
            <a:endParaRPr sz="3700"/>
          </a:p>
        </p:txBody>
      </p:sp>
      <p:sp>
        <p:nvSpPr>
          <p:cNvPr id="449" name="Google Shape;44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50" name="Google Shape;4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84" y="4138225"/>
            <a:ext cx="1734957" cy="9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37" y="3468475"/>
            <a:ext cx="808223" cy="808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3"/>
          <p:cNvCxnSpPr>
            <a:stCxn id="451" idx="1"/>
          </p:cNvCxnSpPr>
          <p:nvPr/>
        </p:nvCxnSpPr>
        <p:spPr>
          <a:xfrm>
            <a:off x="2915237" y="3872586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3" name="Google Shape;453;p43"/>
          <p:cNvPicPr preferRelativeResize="0"/>
          <p:nvPr/>
        </p:nvPicPr>
        <p:blipFill rotWithShape="1">
          <a:blip r:embed="rId4">
            <a:alphaModFix/>
          </a:blip>
          <a:srcRect b="16795" l="16185" r="15920" t="17466"/>
          <a:stretch/>
        </p:blipFill>
        <p:spPr>
          <a:xfrm>
            <a:off x="4111700" y="2902375"/>
            <a:ext cx="548700" cy="53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559" y="1790554"/>
            <a:ext cx="1734974" cy="9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5443600" y="4476263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 RTC</a:t>
            </a: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1261125" y="2745625"/>
            <a:ext cx="1448400" cy="2253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"/>
          <p:cNvSpPr/>
          <p:nvPr/>
        </p:nvSpPr>
        <p:spPr>
          <a:xfrm>
            <a:off x="1339725" y="2799625"/>
            <a:ext cx="1291200" cy="214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2987" y="3111970"/>
            <a:ext cx="744300" cy="57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1661" y="4142588"/>
            <a:ext cx="867319" cy="49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43"/>
          <p:cNvCxnSpPr>
            <a:stCxn id="451" idx="1"/>
            <a:endCxn id="456" idx="6"/>
          </p:cNvCxnSpPr>
          <p:nvPr/>
        </p:nvCxnSpPr>
        <p:spPr>
          <a:xfrm rot="10800000">
            <a:off x="2709437" y="3872586"/>
            <a:ext cx="2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1" name="Google Shape;46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225" y="3632748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8098" y="4349337"/>
            <a:ext cx="495903" cy="4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3"/>
          <p:cNvSpPr txBox="1"/>
          <p:nvPr/>
        </p:nvSpPr>
        <p:spPr>
          <a:xfrm>
            <a:off x="3981940" y="2104025"/>
            <a:ext cx="8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Internet</a:t>
            </a:r>
            <a:endParaRPr/>
          </a:p>
        </p:txBody>
      </p:sp>
      <p:pic>
        <p:nvPicPr>
          <p:cNvPr id="464" name="Google Shape;464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18975" y="1979127"/>
            <a:ext cx="592500" cy="535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43"/>
          <p:cNvCxnSpPr>
            <a:stCxn id="451" idx="3"/>
            <a:endCxn id="461" idx="1"/>
          </p:cNvCxnSpPr>
          <p:nvPr/>
        </p:nvCxnSpPr>
        <p:spPr>
          <a:xfrm>
            <a:off x="3723460" y="3872586"/>
            <a:ext cx="42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43"/>
          <p:cNvCxnSpPr>
            <a:stCxn id="461" idx="2"/>
            <a:endCxn id="462" idx="0"/>
          </p:cNvCxnSpPr>
          <p:nvPr/>
        </p:nvCxnSpPr>
        <p:spPr>
          <a:xfrm>
            <a:off x="4386050" y="4112398"/>
            <a:ext cx="0" cy="23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43"/>
          <p:cNvCxnSpPr>
            <a:stCxn id="462" idx="3"/>
            <a:endCxn id="450" idx="1"/>
          </p:cNvCxnSpPr>
          <p:nvPr/>
        </p:nvCxnSpPr>
        <p:spPr>
          <a:xfrm>
            <a:off x="4634000" y="4594600"/>
            <a:ext cx="59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43"/>
          <p:cNvCxnSpPr>
            <a:stCxn id="461" idx="0"/>
            <a:endCxn id="453" idx="2"/>
          </p:cNvCxnSpPr>
          <p:nvPr/>
        </p:nvCxnSpPr>
        <p:spPr>
          <a:xfrm rot="10800000">
            <a:off x="4386050" y="3433548"/>
            <a:ext cx="0" cy="1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43"/>
          <p:cNvCxnSpPr>
            <a:stCxn id="454" idx="2"/>
            <a:endCxn id="454" idx="2"/>
          </p:cNvCxnSpPr>
          <p:nvPr/>
        </p:nvCxnSpPr>
        <p:spPr>
          <a:xfrm>
            <a:off x="4386046" y="2703304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43"/>
          <p:cNvCxnSpPr>
            <a:stCxn id="453" idx="0"/>
            <a:endCxn id="454" idx="2"/>
          </p:cNvCxnSpPr>
          <p:nvPr/>
        </p:nvCxnSpPr>
        <p:spPr>
          <a:xfrm rot="10800000">
            <a:off x="4386050" y="2703175"/>
            <a:ext cx="0" cy="1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43"/>
          <p:cNvCxnSpPr>
            <a:stCxn id="454" idx="1"/>
            <a:endCxn id="464" idx="3"/>
          </p:cNvCxnSpPr>
          <p:nvPr/>
        </p:nvCxnSpPr>
        <p:spPr>
          <a:xfrm rot="10800000">
            <a:off x="3211359" y="2246929"/>
            <a:ext cx="30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43"/>
          <p:cNvSpPr txBox="1"/>
          <p:nvPr/>
        </p:nvSpPr>
        <p:spPr>
          <a:xfrm>
            <a:off x="4660400" y="3672500"/>
            <a:ext cx="6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IPBX</a:t>
            </a:r>
            <a:endParaRPr/>
          </a:p>
        </p:txBody>
      </p:sp>
      <p:sp>
        <p:nvSpPr>
          <p:cNvPr id="473" name="Google Shape;473;p43"/>
          <p:cNvSpPr txBox="1"/>
          <p:nvPr/>
        </p:nvSpPr>
        <p:spPr>
          <a:xfrm>
            <a:off x="3109260" y="4427700"/>
            <a:ext cx="10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Passerelle VoIP</a:t>
            </a:r>
            <a:endParaRPr/>
          </a:p>
        </p:txBody>
      </p:sp>
      <p:sp>
        <p:nvSpPr>
          <p:cNvPr id="474" name="Google Shape;474;p43"/>
          <p:cNvSpPr txBox="1"/>
          <p:nvPr/>
        </p:nvSpPr>
        <p:spPr>
          <a:xfrm>
            <a:off x="2150525" y="1646000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Téléphone SIP</a:t>
            </a:r>
            <a:endParaRPr/>
          </a:p>
        </p:txBody>
      </p:sp>
      <p:pic>
        <p:nvPicPr>
          <p:cNvPr id="475" name="Google Shape;475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96300" y="4311102"/>
            <a:ext cx="777000" cy="566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43"/>
          <p:cNvCxnSpPr>
            <a:stCxn id="450" idx="3"/>
            <a:endCxn id="475" idx="1"/>
          </p:cNvCxnSpPr>
          <p:nvPr/>
        </p:nvCxnSpPr>
        <p:spPr>
          <a:xfrm>
            <a:off x="6961341" y="4594600"/>
            <a:ext cx="53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7" name="Google Shape;47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5910" y="2001037"/>
            <a:ext cx="495903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34200" y="1963427"/>
            <a:ext cx="777000" cy="566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43"/>
          <p:cNvCxnSpPr>
            <a:stCxn id="478" idx="1"/>
            <a:endCxn id="477" idx="3"/>
          </p:cNvCxnSpPr>
          <p:nvPr/>
        </p:nvCxnSpPr>
        <p:spPr>
          <a:xfrm rot="10800000">
            <a:off x="6341700" y="2246326"/>
            <a:ext cx="5925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43"/>
          <p:cNvCxnSpPr>
            <a:stCxn id="477" idx="1"/>
            <a:endCxn id="454" idx="3"/>
          </p:cNvCxnSpPr>
          <p:nvPr/>
        </p:nvCxnSpPr>
        <p:spPr>
          <a:xfrm flipH="1">
            <a:off x="5253410" y="2246300"/>
            <a:ext cx="5925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43"/>
          <p:cNvSpPr txBox="1"/>
          <p:nvPr/>
        </p:nvSpPr>
        <p:spPr>
          <a:xfrm>
            <a:off x="5508260" y="2493038"/>
            <a:ext cx="10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Passerelle VoIP</a:t>
            </a:r>
            <a:endParaRPr/>
          </a:p>
        </p:txBody>
      </p:sp>
      <p:sp>
        <p:nvSpPr>
          <p:cNvPr id="482" name="Google Shape;482;p43"/>
          <p:cNvSpPr txBox="1"/>
          <p:nvPr/>
        </p:nvSpPr>
        <p:spPr>
          <a:xfrm>
            <a:off x="6809375" y="2530425"/>
            <a:ext cx="10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Téléphone analogique</a:t>
            </a:r>
            <a:endParaRPr/>
          </a:p>
        </p:txBody>
      </p:sp>
      <p:sp>
        <p:nvSpPr>
          <p:cNvPr id="483" name="Google Shape;483;p43"/>
          <p:cNvSpPr txBox="1"/>
          <p:nvPr/>
        </p:nvSpPr>
        <p:spPr>
          <a:xfrm>
            <a:off x="7153900" y="3683950"/>
            <a:ext cx="10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Téléphone analogique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Mise en place d’une architecture réseau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Gestion de la téléphonie comme n’importe quel réseau IP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Simplification maintenance réseau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Homogénéisation</a:t>
            </a:r>
            <a:r>
              <a:rPr lang="fr" sz="1800"/>
              <a:t> des services entre sites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Fonctionnalités avancées de téléphonie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SVI (Serveur Vocal </a:t>
            </a:r>
            <a:r>
              <a:rPr lang="fr" sz="1800"/>
              <a:t>Interactif</a:t>
            </a:r>
            <a:r>
              <a:rPr lang="fr" sz="1800"/>
              <a:t>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MEVO (Messagerie Vocale)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Flexibilité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Mobilité multi-site, télétravail, …</a:t>
            </a:r>
            <a:endParaRPr sz="1800"/>
          </a:p>
        </p:txBody>
      </p:sp>
      <p:sp>
        <p:nvSpPr>
          <p:cNvPr id="489" name="Google Shape;489;p44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est-ce bien ?</a:t>
            </a:r>
            <a:endParaRPr/>
          </a:p>
        </p:txBody>
      </p:sp>
      <p:sp>
        <p:nvSpPr>
          <p:cNvPr id="490" name="Google Shape;490;p44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491" name="Google Shape;491;p44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Avantages de la ToIP</a:t>
            </a:r>
            <a:endParaRPr sz="3700"/>
          </a:p>
        </p:txBody>
      </p:sp>
      <p:sp>
        <p:nvSpPr>
          <p:cNvPr id="492" name="Google Shape;49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1468475" y="1883625"/>
            <a:ext cx="610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VoIP ?</a:t>
            </a:r>
            <a:endParaRPr sz="3000"/>
          </a:p>
        </p:txBody>
      </p:sp>
      <p:sp>
        <p:nvSpPr>
          <p:cNvPr id="148" name="Google Shape;148;p27"/>
          <p:cNvSpPr txBox="1"/>
          <p:nvPr/>
        </p:nvSpPr>
        <p:spPr>
          <a:xfrm>
            <a:off x="1936100" y="2720275"/>
            <a:ext cx="610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T</a:t>
            </a:r>
            <a:r>
              <a:rPr lang="fr" sz="3000"/>
              <a:t>oIP ?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Coût de communication réduit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Surtout entre les sites</a:t>
            </a:r>
            <a:endParaRPr sz="1800"/>
          </a:p>
        </p:txBody>
      </p:sp>
      <p:sp>
        <p:nvSpPr>
          <p:cNvPr id="498" name="Google Shape;498;p45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suite …</a:t>
            </a:r>
            <a:endParaRPr/>
          </a:p>
        </p:txBody>
      </p:sp>
      <p:sp>
        <p:nvSpPr>
          <p:cNvPr id="499" name="Google Shape;499;p45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500" name="Google Shape;500;p45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Avantages de la ToIP (suite)</a:t>
            </a:r>
            <a:endParaRPr sz="3700"/>
          </a:p>
        </p:txBody>
      </p:sp>
      <p:sp>
        <p:nvSpPr>
          <p:cNvPr id="501" name="Google Shape;50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Coût d’investissement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Changement téléphone par poste IP, cuivre par RJ45, PABX par IPBX, …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Qualité du débit voix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Dépendant de la qualité du réseau (matériel)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Dépendant</a:t>
            </a:r>
            <a:r>
              <a:rPr lang="fr" sz="1800"/>
              <a:t> de la QoS → priorisation paquets voix ou données 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La sécurité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Réseau IP/Internet ⇒ hacking possible</a:t>
            </a:r>
            <a:endParaRPr sz="1800"/>
          </a:p>
        </p:txBody>
      </p:sp>
      <p:sp>
        <p:nvSpPr>
          <p:cNvPr id="507" name="Google Shape;507;p46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n’est-ce pas bien ?</a:t>
            </a:r>
            <a:endParaRPr/>
          </a:p>
        </p:txBody>
      </p:sp>
      <p:sp>
        <p:nvSpPr>
          <p:cNvPr id="508" name="Google Shape;508;p46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509" name="Google Shape;509;p46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Inconvénients</a:t>
            </a:r>
            <a:r>
              <a:rPr lang="fr" sz="3700"/>
              <a:t> de la ToIP</a:t>
            </a:r>
            <a:endParaRPr sz="3700"/>
          </a:p>
        </p:txBody>
      </p:sp>
      <p:sp>
        <p:nvSpPr>
          <p:cNvPr id="510" name="Google Shape;51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7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La VoIP désigne la technologie utilisée (les protocoles) pour transmettre un flux voix (des appels) sur un réseau IP (en </a:t>
            </a:r>
            <a:r>
              <a:rPr lang="fr" sz="1800"/>
              <a:t>général</a:t>
            </a:r>
            <a:r>
              <a:rPr lang="fr" sz="1800"/>
              <a:t> internet).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VoIP = un protocole</a:t>
            </a:r>
            <a:r>
              <a:rPr lang="f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La ToIP est un ensemble de techniques.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Elles permettent la mise en place de la téléphonie et de services associés sur un réseau IP d’entreprise.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réseau d’infrastructure ToIP s’appuie sur de la VoIP pour fonctionner.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ToIP = une </a:t>
            </a:r>
            <a:r>
              <a:rPr b="1" lang="fr" sz="1800"/>
              <a:t>infrastructure</a:t>
            </a:r>
            <a:r>
              <a:rPr lang="fr" sz="1800"/>
              <a:t>.</a:t>
            </a:r>
            <a:endParaRPr sz="1800"/>
          </a:p>
        </p:txBody>
      </p:sp>
      <p:sp>
        <p:nvSpPr>
          <p:cNvPr id="516" name="Google Shape;516;p47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Attention à ne pas confondre</a:t>
            </a:r>
            <a:endParaRPr/>
          </a:p>
        </p:txBody>
      </p:sp>
      <p:sp>
        <p:nvSpPr>
          <p:cNvPr id="517" name="Google Shape;517;p47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518" name="Google Shape;518;p47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Ne pas confondre VoIP et ToIP</a:t>
            </a:r>
            <a:endParaRPr sz="3700"/>
          </a:p>
        </p:txBody>
      </p:sp>
      <p:sp>
        <p:nvSpPr>
          <p:cNvPr id="519" name="Google Shape;51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lang="fr"/>
              <a:t>éléments</a:t>
            </a:r>
            <a:r>
              <a:rPr lang="fr"/>
              <a:t> de la ToIP</a:t>
            </a:r>
            <a:endParaRPr/>
          </a:p>
        </p:txBody>
      </p:sp>
      <p:sp>
        <p:nvSpPr>
          <p:cNvPr id="525" name="Google Shape;52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Les équipements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Terminaux IP, adaptateur ATA, softphone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Commutateur, PABX, IPBX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Passerelle VoIP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Les protocoles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H.323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SIP (chapitre suivant)</a:t>
            </a:r>
            <a:endParaRPr sz="1800"/>
          </a:p>
        </p:txBody>
      </p:sp>
      <p:sp>
        <p:nvSpPr>
          <p:cNvPr id="531" name="Google Shape;531;p49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liste de ce qui va être vu</a:t>
            </a:r>
            <a:endParaRPr/>
          </a:p>
        </p:txBody>
      </p:sp>
      <p:sp>
        <p:nvSpPr>
          <p:cNvPr id="532" name="Google Shape;532;p49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lang="fr"/>
              <a:t>éléments</a:t>
            </a:r>
            <a:r>
              <a:rPr lang="fr"/>
              <a:t> de la ToIP</a:t>
            </a:r>
            <a:endParaRPr/>
          </a:p>
        </p:txBody>
      </p:sp>
      <p:sp>
        <p:nvSpPr>
          <p:cNvPr id="533" name="Google Shape;533;p49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Ce qui est </a:t>
            </a:r>
            <a:r>
              <a:rPr lang="fr" sz="3700"/>
              <a:t>nécessaire</a:t>
            </a:r>
            <a:endParaRPr sz="3700"/>
          </a:p>
        </p:txBody>
      </p:sp>
      <p:sp>
        <p:nvSpPr>
          <p:cNvPr id="534" name="Google Shape;53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 txBox="1"/>
          <p:nvPr>
            <p:ph idx="4" type="body"/>
          </p:nvPr>
        </p:nvSpPr>
        <p:spPr>
          <a:xfrm>
            <a:off x="380600" y="1765125"/>
            <a:ext cx="61206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Dans le domaine de la ToIP, un </a:t>
            </a:r>
            <a:r>
              <a:rPr b="1" lang="fr" sz="1800"/>
              <a:t>terminal IP</a:t>
            </a:r>
            <a:r>
              <a:rPr lang="fr" sz="1800"/>
              <a:t> est un appareil qui fonctionne sur un réseau IP et qui permet de passer des appels téléphoniques.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On trouvera dans cette liste des téléphones IP, des smartphones, des ordinateurs, …</a:t>
            </a:r>
            <a:endParaRPr sz="1800"/>
          </a:p>
        </p:txBody>
      </p:sp>
      <p:sp>
        <p:nvSpPr>
          <p:cNvPr id="540" name="Google Shape;540;p50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 </a:t>
            </a:r>
            <a:r>
              <a:rPr lang="fr"/>
              <a:t>côté</a:t>
            </a:r>
            <a:r>
              <a:rPr lang="fr"/>
              <a:t> de l’utilisateur</a:t>
            </a:r>
            <a:endParaRPr/>
          </a:p>
        </p:txBody>
      </p:sp>
      <p:sp>
        <p:nvSpPr>
          <p:cNvPr id="541" name="Google Shape;541;p50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éléments de la ToIP</a:t>
            </a:r>
            <a:endParaRPr/>
          </a:p>
        </p:txBody>
      </p:sp>
      <p:sp>
        <p:nvSpPr>
          <p:cNvPr id="542" name="Google Shape;542;p50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Les terminaux IP</a:t>
            </a:r>
            <a:endParaRPr sz="3700"/>
          </a:p>
        </p:txBody>
      </p:sp>
      <p:sp>
        <p:nvSpPr>
          <p:cNvPr id="543" name="Google Shape;54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44" name="Google Shape;5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725" y="2397725"/>
            <a:ext cx="2337876" cy="192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961" y="1626700"/>
            <a:ext cx="867319" cy="4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1"/>
          <p:cNvSpPr txBox="1"/>
          <p:nvPr>
            <p:ph idx="4" type="body"/>
          </p:nvPr>
        </p:nvSpPr>
        <p:spPr>
          <a:xfrm>
            <a:off x="380600" y="1765125"/>
            <a:ext cx="83511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</a:t>
            </a:r>
            <a:r>
              <a:rPr b="1" lang="fr" sz="1800"/>
              <a:t>switch POE</a:t>
            </a:r>
            <a:r>
              <a:rPr lang="fr" sz="1800"/>
              <a:t> (</a:t>
            </a:r>
            <a:r>
              <a:rPr i="1" lang="fr" sz="1800"/>
              <a:t>Power Over Ethernet</a:t>
            </a:r>
            <a:r>
              <a:rPr lang="fr" sz="1800"/>
              <a:t>) est un équipement réseau qui combine la fonctionnalité d'un switch avec celle d’une alimentation </a:t>
            </a:r>
            <a:r>
              <a:rPr lang="fr" sz="1800"/>
              <a:t>électrique</a:t>
            </a:r>
            <a:r>
              <a:rPr lang="fr" sz="1800"/>
              <a:t>. Cette dernière se fait par une </a:t>
            </a:r>
            <a:r>
              <a:rPr b="1" lang="fr" sz="1800"/>
              <a:t>injection de courant électrique via Ethernet</a:t>
            </a:r>
            <a:r>
              <a:rPr lang="f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Ainsi les terminaux IP connectés à ce type de switch peuvent se passer d’alimentation externe.</a:t>
            </a:r>
            <a:endParaRPr sz="1800"/>
          </a:p>
        </p:txBody>
      </p:sp>
      <p:sp>
        <p:nvSpPr>
          <p:cNvPr id="551" name="Google Shape;551;p51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se passer d’une prise électrique</a:t>
            </a:r>
            <a:endParaRPr/>
          </a:p>
        </p:txBody>
      </p:sp>
      <p:sp>
        <p:nvSpPr>
          <p:cNvPr id="552" name="Google Shape;552;p51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éléments de la ToIP</a:t>
            </a:r>
            <a:endParaRPr/>
          </a:p>
        </p:txBody>
      </p:sp>
      <p:sp>
        <p:nvSpPr>
          <p:cNvPr id="553" name="Google Shape;553;p51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Les switch PoE</a:t>
            </a:r>
            <a:endParaRPr sz="3700"/>
          </a:p>
        </p:txBody>
      </p:sp>
      <p:sp>
        <p:nvSpPr>
          <p:cNvPr id="554" name="Google Shape;55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5" name="Google Shape;555;p51"/>
          <p:cNvSpPr txBox="1"/>
          <p:nvPr/>
        </p:nvSpPr>
        <p:spPr>
          <a:xfrm>
            <a:off x="6285600" y="4455000"/>
            <a:ext cx="19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Plus d'info sur le PoE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2"/>
          <p:cNvSpPr txBox="1"/>
          <p:nvPr>
            <p:ph idx="4" type="body"/>
          </p:nvPr>
        </p:nvSpPr>
        <p:spPr>
          <a:xfrm>
            <a:off x="380600" y="1765125"/>
            <a:ext cx="61206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adaptateur </a:t>
            </a:r>
            <a:r>
              <a:rPr b="1" lang="fr" sz="1800"/>
              <a:t>ATA</a:t>
            </a:r>
            <a:r>
              <a:rPr lang="fr" sz="1800"/>
              <a:t>, pour </a:t>
            </a:r>
            <a:r>
              <a:rPr b="1" lang="fr" sz="1800"/>
              <a:t>Adaptateur Terminal Analogique</a:t>
            </a:r>
            <a:r>
              <a:rPr lang="fr" sz="1800"/>
              <a:t> ou Adaptateur Téléphone Analogique, est un </a:t>
            </a:r>
            <a:r>
              <a:rPr lang="fr" sz="1800"/>
              <a:t>convertisseur</a:t>
            </a:r>
            <a:r>
              <a:rPr lang="fr" sz="1800"/>
              <a:t> analogique/IP.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Il permet de connecter un téléphone “classique” (réseau RTC) à un réseau IP.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D’un </a:t>
            </a:r>
            <a:r>
              <a:rPr lang="fr" sz="1800"/>
              <a:t>côté</a:t>
            </a:r>
            <a:r>
              <a:rPr lang="fr" sz="1800"/>
              <a:t> on trouve des ports RJ11 et/ou USB, et de l’autre des ports RJ45.</a:t>
            </a:r>
            <a:endParaRPr sz="1800"/>
          </a:p>
        </p:txBody>
      </p:sp>
      <p:sp>
        <p:nvSpPr>
          <p:cNvPr id="561" name="Google Shape;561;p52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du neuf avec du vieux</a:t>
            </a:r>
            <a:endParaRPr/>
          </a:p>
        </p:txBody>
      </p:sp>
      <p:sp>
        <p:nvSpPr>
          <p:cNvPr id="562" name="Google Shape;562;p52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éléments de la ToIP</a:t>
            </a:r>
            <a:endParaRPr/>
          </a:p>
        </p:txBody>
      </p:sp>
      <p:sp>
        <p:nvSpPr>
          <p:cNvPr id="563" name="Google Shape;563;p52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Adaptateur ATA</a:t>
            </a:r>
            <a:endParaRPr sz="3700"/>
          </a:p>
        </p:txBody>
      </p:sp>
      <p:sp>
        <p:nvSpPr>
          <p:cNvPr id="564" name="Google Shape;56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65" name="Google Shape;5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450" y="1765125"/>
            <a:ext cx="1837176" cy="10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525" y="3612393"/>
            <a:ext cx="2091018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"/>
          <p:cNvSpPr txBox="1"/>
          <p:nvPr>
            <p:ph idx="4" type="body"/>
          </p:nvPr>
        </p:nvSpPr>
        <p:spPr>
          <a:xfrm>
            <a:off x="380600" y="1965775"/>
            <a:ext cx="7017000" cy="300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Pour la prise d’appels sur un logiciel (au lieu d’un appareil physique), on parle de </a:t>
            </a:r>
            <a:r>
              <a:rPr b="1" lang="fr" sz="1800"/>
              <a:t>softphonie</a:t>
            </a:r>
            <a:r>
              <a:rPr lang="f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 “classique” téléphone est alors remplacé par une interface logiciel (</a:t>
            </a:r>
            <a:r>
              <a:rPr b="1" lang="fr" sz="1800"/>
              <a:t>softphone</a:t>
            </a:r>
            <a:r>
              <a:rPr lang="fr" sz="1800"/>
              <a:t>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Ce softphone peut être installé sur un appareil fixe (ordinateur de bureau) ou mobile (ordinateur portable, smartphone, tablette, …)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NB : on trouve aussi le terme de </a:t>
            </a:r>
            <a:r>
              <a:rPr b="1" lang="fr" sz="1800"/>
              <a:t>logiciel SIP</a:t>
            </a:r>
            <a:r>
              <a:rPr lang="fr" sz="1800"/>
              <a:t>.</a:t>
            </a:r>
            <a:endParaRPr sz="1800"/>
          </a:p>
        </p:txBody>
      </p:sp>
      <p:sp>
        <p:nvSpPr>
          <p:cNvPr id="572" name="Google Shape;572;p53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téléphonie par logiciel</a:t>
            </a:r>
            <a:endParaRPr/>
          </a:p>
        </p:txBody>
      </p:sp>
      <p:sp>
        <p:nvSpPr>
          <p:cNvPr id="573" name="Google Shape;573;p53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éléments de la ToIP</a:t>
            </a:r>
            <a:endParaRPr/>
          </a:p>
        </p:txBody>
      </p:sp>
      <p:sp>
        <p:nvSpPr>
          <p:cNvPr id="574" name="Google Shape;574;p53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Les softphones</a:t>
            </a:r>
            <a:endParaRPr sz="3700"/>
          </a:p>
        </p:txBody>
      </p:sp>
      <p:sp>
        <p:nvSpPr>
          <p:cNvPr id="575" name="Google Shape;57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76" name="Google Shape;5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825" y="1854900"/>
            <a:ext cx="1457950" cy="290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3"/>
          <p:cNvPicPr preferRelativeResize="0"/>
          <p:nvPr/>
        </p:nvPicPr>
        <p:blipFill rotWithShape="1">
          <a:blip r:embed="rId4">
            <a:alphaModFix/>
          </a:blip>
          <a:srcRect b="0" l="0" r="0" t="5473"/>
          <a:stretch/>
        </p:blipFill>
        <p:spPr>
          <a:xfrm>
            <a:off x="5106550" y="767238"/>
            <a:ext cx="2369225" cy="13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550" y="1058800"/>
            <a:ext cx="796501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4"/>
          <p:cNvSpPr txBox="1"/>
          <p:nvPr>
            <p:ph idx="4" type="body"/>
          </p:nvPr>
        </p:nvSpPr>
        <p:spPr>
          <a:xfrm>
            <a:off x="380600" y="1772500"/>
            <a:ext cx="61743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commutateur est </a:t>
            </a:r>
            <a:r>
              <a:rPr lang="fr" sz="1800"/>
              <a:t>l'équivalent</a:t>
            </a:r>
            <a:r>
              <a:rPr lang="fr" sz="1800"/>
              <a:t> d’un central téléphonique, il sert à rediriger les flux d’appels téléphoniques.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Usuellement, on emploiera le terme autocommutateur, </a:t>
            </a:r>
            <a:r>
              <a:rPr b="1" lang="fr" sz="1800"/>
              <a:t>autocom</a:t>
            </a:r>
            <a:r>
              <a:rPr lang="fr" sz="1800"/>
              <a:t>, ou </a:t>
            </a:r>
            <a:r>
              <a:rPr b="1" lang="fr" sz="1800"/>
              <a:t>PBX</a:t>
            </a:r>
            <a:r>
              <a:rPr lang="f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Il en existe 2 specifiques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Le </a:t>
            </a:r>
            <a:r>
              <a:rPr b="1" lang="fr" sz="1800"/>
              <a:t>PABX</a:t>
            </a:r>
            <a:r>
              <a:rPr lang="fr" sz="1800"/>
              <a:t> (</a:t>
            </a:r>
            <a:r>
              <a:rPr i="1" lang="fr" sz="1800"/>
              <a:t>Private Automatic Branch EXchange</a:t>
            </a:r>
            <a:r>
              <a:rPr lang="fr" sz="1800"/>
              <a:t>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L’</a:t>
            </a:r>
            <a:r>
              <a:rPr b="1" lang="fr" sz="1800"/>
              <a:t>IPBX</a:t>
            </a:r>
            <a:r>
              <a:rPr lang="fr" sz="1800"/>
              <a:t> ou PABX IP (</a:t>
            </a:r>
            <a:r>
              <a:rPr i="1" lang="fr" sz="1800"/>
              <a:t>Internet Protocol Branch EXchange</a:t>
            </a:r>
            <a:r>
              <a:rPr lang="fr" sz="1800"/>
              <a:t>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NB</a:t>
            </a:r>
            <a:r>
              <a:rPr lang="fr" sz="1800"/>
              <a:t> : La solution </a:t>
            </a:r>
            <a:r>
              <a:rPr b="1" lang="fr" sz="1800"/>
              <a:t>Centrex</a:t>
            </a:r>
            <a:r>
              <a:rPr lang="fr" sz="1800"/>
              <a:t> (abordée au ch. suivant) peut être vue comme un autocom externe.</a:t>
            </a:r>
            <a:endParaRPr sz="1800"/>
          </a:p>
        </p:txBody>
      </p:sp>
      <p:sp>
        <p:nvSpPr>
          <p:cNvPr id="584" name="Google Shape;584;p54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switch automatique</a:t>
            </a:r>
            <a:endParaRPr/>
          </a:p>
        </p:txBody>
      </p:sp>
      <p:sp>
        <p:nvSpPr>
          <p:cNvPr id="585" name="Google Shape;585;p54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éléments de la ToIP</a:t>
            </a:r>
            <a:endParaRPr/>
          </a:p>
        </p:txBody>
      </p:sp>
      <p:sp>
        <p:nvSpPr>
          <p:cNvPr id="586" name="Google Shape;586;p54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Le commutateur</a:t>
            </a:r>
            <a:endParaRPr sz="3700"/>
          </a:p>
        </p:txBody>
      </p:sp>
      <p:sp>
        <p:nvSpPr>
          <p:cNvPr id="587" name="Google Shape;58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88" name="Google Shape;588;p54"/>
          <p:cNvPicPr preferRelativeResize="0"/>
          <p:nvPr/>
        </p:nvPicPr>
        <p:blipFill rotWithShape="1">
          <a:blip r:embed="rId3">
            <a:alphaModFix/>
          </a:blip>
          <a:srcRect b="0" l="9871" r="16512" t="0"/>
          <a:stretch/>
        </p:blipFill>
        <p:spPr>
          <a:xfrm>
            <a:off x="6599350" y="2295775"/>
            <a:ext cx="2453500" cy="18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6488" y="1687836"/>
            <a:ext cx="479650" cy="4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1382325" y="310750"/>
            <a:ext cx="39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latin typeface="Raleway"/>
                <a:ea typeface="Raleway"/>
                <a:cs typeface="Raleway"/>
                <a:sym typeface="Raleway"/>
              </a:rPr>
              <a:t>Plan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596575" y="926350"/>
            <a:ext cx="4685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1 - Introduction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2 - Les éléments de la ToIP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3 - Le protocole SIP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3 - Les évolutions réseaux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/>
          <p:nvPr>
            <p:ph idx="4" type="body"/>
          </p:nvPr>
        </p:nvSpPr>
        <p:spPr>
          <a:xfrm>
            <a:off x="380600" y="2143125"/>
            <a:ext cx="5213700" cy="30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</a:t>
            </a:r>
            <a:r>
              <a:rPr b="1" lang="fr" sz="1800"/>
              <a:t>PABX</a:t>
            </a:r>
            <a:r>
              <a:rPr lang="fr" sz="1800"/>
              <a:t> désigne un autocommutateur téléphonique privé.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Il fonctionne sur un réseau RTC.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Par des cartes </a:t>
            </a:r>
            <a:r>
              <a:rPr lang="fr" sz="1800"/>
              <a:t>additionnelles</a:t>
            </a:r>
            <a:r>
              <a:rPr lang="fr" sz="1800"/>
              <a:t>, il peut fonctionner sur RNIS.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Il permet de gérer les appels </a:t>
            </a:r>
            <a:r>
              <a:rPr lang="fr" sz="1800"/>
              <a:t>téléphoniques </a:t>
            </a:r>
            <a:r>
              <a:rPr lang="fr" sz="1800"/>
              <a:t>sur le réseau interne d’une entreprise.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Il permet également de relier ce réseau interne au réseau téléphonique public.</a:t>
            </a:r>
            <a:endParaRPr sz="1800"/>
          </a:p>
        </p:txBody>
      </p:sp>
      <p:sp>
        <p:nvSpPr>
          <p:cNvPr id="595" name="Google Shape;595;p55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PBX du RTC</a:t>
            </a:r>
            <a:endParaRPr/>
          </a:p>
        </p:txBody>
      </p:sp>
      <p:sp>
        <p:nvSpPr>
          <p:cNvPr id="596" name="Google Shape;596;p55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Les éléments de la ToIP</a:t>
            </a:r>
            <a:endParaRPr/>
          </a:p>
        </p:txBody>
      </p:sp>
      <p:sp>
        <p:nvSpPr>
          <p:cNvPr id="597" name="Google Shape;597;p55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PABX</a:t>
            </a:r>
            <a:endParaRPr sz="3700"/>
          </a:p>
        </p:txBody>
      </p:sp>
      <p:sp>
        <p:nvSpPr>
          <p:cNvPr id="598" name="Google Shape;59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9" name="Google Shape;599;p55"/>
          <p:cNvSpPr txBox="1"/>
          <p:nvPr/>
        </p:nvSpPr>
        <p:spPr>
          <a:xfrm>
            <a:off x="6067250" y="4655775"/>
            <a:ext cx="20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Plus d'info sur le PABX</a:t>
            </a:r>
            <a:endParaRPr/>
          </a:p>
        </p:txBody>
      </p:sp>
      <p:pic>
        <p:nvPicPr>
          <p:cNvPr id="600" name="Google Shape;60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575" y="1268488"/>
            <a:ext cx="2458622" cy="327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6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petit schéma</a:t>
            </a:r>
            <a:endParaRPr/>
          </a:p>
        </p:txBody>
      </p:sp>
      <p:sp>
        <p:nvSpPr>
          <p:cNvPr id="606" name="Google Shape;606;p56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Les éléments de la ToIP</a:t>
            </a:r>
            <a:endParaRPr/>
          </a:p>
        </p:txBody>
      </p:sp>
      <p:sp>
        <p:nvSpPr>
          <p:cNvPr id="607" name="Google Shape;607;p56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Architecture simplifiée avec </a:t>
            </a:r>
            <a:r>
              <a:rPr lang="fr" sz="3700"/>
              <a:t>PABX</a:t>
            </a:r>
            <a:endParaRPr sz="3700"/>
          </a:p>
        </p:txBody>
      </p:sp>
      <p:sp>
        <p:nvSpPr>
          <p:cNvPr id="608" name="Google Shape;60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09" name="Google Shape;6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36" y="4259325"/>
            <a:ext cx="867319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00" y="2070852"/>
            <a:ext cx="777000" cy="56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675" y="4198888"/>
            <a:ext cx="618100" cy="6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3350" y="309127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9000" y="2771316"/>
            <a:ext cx="2584912" cy="135990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6"/>
          <p:cNvSpPr txBox="1"/>
          <p:nvPr/>
        </p:nvSpPr>
        <p:spPr>
          <a:xfrm>
            <a:off x="4427393" y="3451275"/>
            <a:ext cx="18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 RTC / RNIS</a:t>
            </a:r>
            <a:endParaRPr/>
          </a:p>
        </p:txBody>
      </p:sp>
      <p:cxnSp>
        <p:nvCxnSpPr>
          <p:cNvPr id="615" name="Google Shape;615;p56"/>
          <p:cNvCxnSpPr>
            <a:stCxn id="609" idx="3"/>
            <a:endCxn id="611" idx="1"/>
          </p:cNvCxnSpPr>
          <p:nvPr/>
        </p:nvCxnSpPr>
        <p:spPr>
          <a:xfrm>
            <a:off x="1171255" y="4504588"/>
            <a:ext cx="71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56"/>
          <p:cNvCxnSpPr>
            <a:stCxn id="611" idx="3"/>
            <a:endCxn id="612" idx="2"/>
          </p:cNvCxnSpPr>
          <p:nvPr/>
        </p:nvCxnSpPr>
        <p:spPr>
          <a:xfrm flipH="1" rot="10800000">
            <a:off x="2507774" y="3811288"/>
            <a:ext cx="645600" cy="693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6"/>
          <p:cNvCxnSpPr>
            <a:stCxn id="610" idx="3"/>
            <a:endCxn id="612" idx="0"/>
          </p:cNvCxnSpPr>
          <p:nvPr/>
        </p:nvCxnSpPr>
        <p:spPr>
          <a:xfrm>
            <a:off x="1157600" y="2354351"/>
            <a:ext cx="1995600" cy="736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6"/>
          <p:cNvCxnSpPr>
            <a:stCxn id="612" idx="3"/>
            <a:endCxn id="613" idx="1"/>
          </p:cNvCxnSpPr>
          <p:nvPr/>
        </p:nvCxnSpPr>
        <p:spPr>
          <a:xfrm>
            <a:off x="3513350" y="3451270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56"/>
          <p:cNvSpPr txBox="1"/>
          <p:nvPr/>
        </p:nvSpPr>
        <p:spPr>
          <a:xfrm>
            <a:off x="155225" y="2637850"/>
            <a:ext cx="20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Téléphone analogique</a:t>
            </a:r>
            <a:endParaRPr/>
          </a:p>
        </p:txBody>
      </p:sp>
      <p:sp>
        <p:nvSpPr>
          <p:cNvPr id="620" name="Google Shape;620;p56"/>
          <p:cNvSpPr txBox="1"/>
          <p:nvPr/>
        </p:nvSpPr>
        <p:spPr>
          <a:xfrm>
            <a:off x="125650" y="4728150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Téléphone IP</a:t>
            </a:r>
            <a:endParaRPr/>
          </a:p>
        </p:txBody>
      </p:sp>
      <p:sp>
        <p:nvSpPr>
          <p:cNvPr id="621" name="Google Shape;621;p56"/>
          <p:cNvSpPr txBox="1"/>
          <p:nvPr/>
        </p:nvSpPr>
        <p:spPr>
          <a:xfrm>
            <a:off x="1758850" y="4746550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Passerelle VoIP</a:t>
            </a:r>
            <a:endParaRPr/>
          </a:p>
        </p:txBody>
      </p:sp>
      <p:sp>
        <p:nvSpPr>
          <p:cNvPr id="622" name="Google Shape;622;p56"/>
          <p:cNvSpPr txBox="1"/>
          <p:nvPr/>
        </p:nvSpPr>
        <p:spPr>
          <a:xfrm>
            <a:off x="2074425" y="3281250"/>
            <a:ext cx="6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PABX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7"/>
          <p:cNvSpPr txBox="1"/>
          <p:nvPr>
            <p:ph idx="4" type="body"/>
          </p:nvPr>
        </p:nvSpPr>
        <p:spPr>
          <a:xfrm>
            <a:off x="380600" y="2143125"/>
            <a:ext cx="8295300" cy="30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L’</a:t>
            </a:r>
            <a:r>
              <a:rPr b="1" lang="fr" sz="1800"/>
              <a:t>IPBX</a:t>
            </a:r>
            <a:r>
              <a:rPr lang="fr" sz="1800"/>
              <a:t> est un </a:t>
            </a:r>
            <a:r>
              <a:rPr lang="fr" sz="1800"/>
              <a:t>autocommutateur téléphonique privé utilisant le protocole IP et pouvant communiquer sur internet.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Tout comme le PABX, il permet de gérer les appels téléphoniques sur le réseau interne d’une entreprise et de relier ce réseau interne au réseau téléphonique public.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Par contre, les transmissions se feront sur un réseau IP (LAN), et non plus sur un câblage spécifique.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/>
              <a:t>NB</a:t>
            </a:r>
            <a:r>
              <a:rPr lang="fr" sz="1800"/>
              <a:t> : Un IPBX peut gérer du RNIS.</a:t>
            </a:r>
            <a:endParaRPr sz="1800"/>
          </a:p>
        </p:txBody>
      </p:sp>
      <p:sp>
        <p:nvSpPr>
          <p:cNvPr id="628" name="Google Shape;628;p57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Next Generation</a:t>
            </a:r>
            <a:endParaRPr/>
          </a:p>
        </p:txBody>
      </p:sp>
      <p:sp>
        <p:nvSpPr>
          <p:cNvPr id="629" name="Google Shape;629;p57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Les éléments de la ToIP</a:t>
            </a:r>
            <a:endParaRPr/>
          </a:p>
        </p:txBody>
      </p:sp>
      <p:sp>
        <p:nvSpPr>
          <p:cNvPr id="630" name="Google Shape;630;p57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IP</a:t>
            </a:r>
            <a:r>
              <a:rPr lang="fr" sz="3700"/>
              <a:t>BX</a:t>
            </a:r>
            <a:endParaRPr sz="3700"/>
          </a:p>
        </p:txBody>
      </p:sp>
      <p:sp>
        <p:nvSpPr>
          <p:cNvPr id="631" name="Google Shape;63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32" name="Google Shape;6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475" y="823750"/>
            <a:ext cx="2704700" cy="13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7"/>
          <p:cNvSpPr txBox="1"/>
          <p:nvPr/>
        </p:nvSpPr>
        <p:spPr>
          <a:xfrm>
            <a:off x="6281300" y="4596625"/>
            <a:ext cx="23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Plus d'info sur l'IPBX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8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petit schéma</a:t>
            </a:r>
            <a:endParaRPr/>
          </a:p>
        </p:txBody>
      </p:sp>
      <p:sp>
        <p:nvSpPr>
          <p:cNvPr id="639" name="Google Shape;639;p58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Les éléments de la ToIP</a:t>
            </a:r>
            <a:endParaRPr/>
          </a:p>
        </p:txBody>
      </p:sp>
      <p:sp>
        <p:nvSpPr>
          <p:cNvPr id="640" name="Google Shape;640;p58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Architecture simplifiée avec IPBX</a:t>
            </a:r>
            <a:endParaRPr sz="3700"/>
          </a:p>
        </p:txBody>
      </p:sp>
      <p:sp>
        <p:nvSpPr>
          <p:cNvPr id="641" name="Google Shape;64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42" name="Google Shape;6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48" y="1926563"/>
            <a:ext cx="867319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050" y="296145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438" y="2641491"/>
            <a:ext cx="2584912" cy="1359908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8"/>
          <p:cNvSpPr txBox="1"/>
          <p:nvPr/>
        </p:nvSpPr>
        <p:spPr>
          <a:xfrm>
            <a:off x="5091246" y="3178500"/>
            <a:ext cx="8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Internet</a:t>
            </a:r>
            <a:endParaRPr/>
          </a:p>
        </p:txBody>
      </p:sp>
      <p:sp>
        <p:nvSpPr>
          <p:cNvPr id="646" name="Google Shape;646;p58"/>
          <p:cNvSpPr txBox="1"/>
          <p:nvPr/>
        </p:nvSpPr>
        <p:spPr>
          <a:xfrm>
            <a:off x="0" y="3681450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Smartphone</a:t>
            </a:r>
            <a:endParaRPr/>
          </a:p>
        </p:txBody>
      </p:sp>
      <p:sp>
        <p:nvSpPr>
          <p:cNvPr id="647" name="Google Shape;647;p58"/>
          <p:cNvSpPr txBox="1"/>
          <p:nvPr/>
        </p:nvSpPr>
        <p:spPr>
          <a:xfrm>
            <a:off x="2520050" y="443167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PC portable</a:t>
            </a:r>
            <a:endParaRPr/>
          </a:p>
        </p:txBody>
      </p:sp>
      <p:sp>
        <p:nvSpPr>
          <p:cNvPr id="648" name="Google Shape;648;p58"/>
          <p:cNvSpPr txBox="1"/>
          <p:nvPr/>
        </p:nvSpPr>
        <p:spPr>
          <a:xfrm>
            <a:off x="2594450" y="2641500"/>
            <a:ext cx="6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IPBX</a:t>
            </a:r>
            <a:endParaRPr/>
          </a:p>
        </p:txBody>
      </p:sp>
      <p:pic>
        <p:nvPicPr>
          <p:cNvPr id="649" name="Google Shape;64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5150" y="1811825"/>
            <a:ext cx="79650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931" y="4297537"/>
            <a:ext cx="461941" cy="7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5250" y="4257138"/>
            <a:ext cx="1096308" cy="74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Google Shape;652;p58"/>
          <p:cNvCxnSpPr>
            <a:stCxn id="642" idx="2"/>
            <a:endCxn id="649" idx="2"/>
          </p:cNvCxnSpPr>
          <p:nvPr/>
        </p:nvCxnSpPr>
        <p:spPr>
          <a:xfrm flipH="1" rot="-5400000">
            <a:off x="1287408" y="1905588"/>
            <a:ext cx="114600" cy="1137600"/>
          </a:xfrm>
          <a:prstGeom prst="bentConnector3">
            <a:avLst>
              <a:gd fmla="val 1672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8"/>
          <p:cNvCxnSpPr>
            <a:stCxn id="650" idx="0"/>
            <a:endCxn id="651" idx="0"/>
          </p:cNvCxnSpPr>
          <p:nvPr/>
        </p:nvCxnSpPr>
        <p:spPr>
          <a:xfrm rot="-5400000">
            <a:off x="1203901" y="3588037"/>
            <a:ext cx="40500" cy="1378500"/>
          </a:xfrm>
          <a:prstGeom prst="bentConnector3">
            <a:avLst>
              <a:gd fmla="val 3745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58"/>
          <p:cNvSpPr txBox="1"/>
          <p:nvPr/>
        </p:nvSpPr>
        <p:spPr>
          <a:xfrm>
            <a:off x="64750" y="2685450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Téléphone IP</a:t>
            </a:r>
            <a:endParaRPr/>
          </a:p>
        </p:txBody>
      </p:sp>
      <p:sp>
        <p:nvSpPr>
          <p:cNvPr id="655" name="Google Shape;655;p58"/>
          <p:cNvSpPr txBox="1"/>
          <p:nvPr/>
        </p:nvSpPr>
        <p:spPr>
          <a:xfrm>
            <a:off x="2396200" y="1922388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Softphone</a:t>
            </a:r>
            <a:endParaRPr/>
          </a:p>
        </p:txBody>
      </p:sp>
      <p:cxnSp>
        <p:nvCxnSpPr>
          <p:cNvPr id="656" name="Google Shape;656;p58"/>
          <p:cNvCxnSpPr>
            <a:stCxn id="649" idx="2"/>
            <a:endCxn id="643" idx="1"/>
          </p:cNvCxnSpPr>
          <p:nvPr/>
        </p:nvCxnSpPr>
        <p:spPr>
          <a:xfrm flipH="1" rot="-5400000">
            <a:off x="1821900" y="2623325"/>
            <a:ext cx="789600" cy="60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58"/>
          <p:cNvCxnSpPr>
            <a:stCxn id="651" idx="0"/>
            <a:endCxn id="643" idx="1"/>
          </p:cNvCxnSpPr>
          <p:nvPr/>
        </p:nvCxnSpPr>
        <p:spPr>
          <a:xfrm rot="-5400000">
            <a:off x="1748854" y="3485988"/>
            <a:ext cx="935700" cy="60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58"/>
          <p:cNvCxnSpPr>
            <a:stCxn id="643" idx="3"/>
            <a:endCxn id="644" idx="1"/>
          </p:cNvCxnSpPr>
          <p:nvPr/>
        </p:nvCxnSpPr>
        <p:spPr>
          <a:xfrm>
            <a:off x="3240050" y="3321457"/>
            <a:ext cx="99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9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Une </a:t>
            </a:r>
            <a:r>
              <a:rPr b="1" lang="fr" sz="1800"/>
              <a:t>passerelle VoIP</a:t>
            </a:r>
            <a:r>
              <a:rPr lang="fr" sz="1800"/>
              <a:t> (</a:t>
            </a:r>
            <a:r>
              <a:rPr i="1" lang="fr" sz="1800"/>
              <a:t>VoIP Gateway</a:t>
            </a:r>
            <a:r>
              <a:rPr lang="fr" sz="1800"/>
              <a:t>) est un périphérique convertissant le trafic téléphonique en données pouvant être transmises sur un réseau informatique.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A ne pas confondre avec une passerelle multimédia (</a:t>
            </a:r>
            <a:r>
              <a:rPr i="1" lang="fr" sz="1800"/>
              <a:t>media gateway</a:t>
            </a:r>
            <a:r>
              <a:rPr lang="fr" sz="1800"/>
              <a:t>) !</a:t>
            </a:r>
            <a:endParaRPr sz="1800"/>
          </a:p>
        </p:txBody>
      </p:sp>
      <p:sp>
        <p:nvSpPr>
          <p:cNvPr id="664" name="Google Shape;664;p59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changer de réseau</a:t>
            </a:r>
            <a:endParaRPr/>
          </a:p>
        </p:txBody>
      </p:sp>
      <p:sp>
        <p:nvSpPr>
          <p:cNvPr id="665" name="Google Shape;665;p59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éléments de la ToIP</a:t>
            </a:r>
            <a:endParaRPr/>
          </a:p>
        </p:txBody>
      </p:sp>
      <p:sp>
        <p:nvSpPr>
          <p:cNvPr id="666" name="Google Shape;666;p59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Passerelle VoIP</a:t>
            </a:r>
            <a:endParaRPr sz="3700"/>
          </a:p>
        </p:txBody>
      </p:sp>
      <p:sp>
        <p:nvSpPr>
          <p:cNvPr id="667" name="Google Shape;66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8" name="Google Shape;668;p59"/>
          <p:cNvSpPr txBox="1"/>
          <p:nvPr/>
        </p:nvSpPr>
        <p:spPr>
          <a:xfrm>
            <a:off x="6628925" y="3236875"/>
            <a:ext cx="23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Les passerelles VoIP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0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 </a:t>
            </a:r>
            <a:r>
              <a:rPr b="1" lang="fr" sz="1800"/>
              <a:t>protocole H.323</a:t>
            </a:r>
            <a:r>
              <a:rPr lang="fr" sz="1800"/>
              <a:t> (</a:t>
            </a:r>
            <a:r>
              <a:rPr lang="fr" sz="1800"/>
              <a:t>dérivé du protocole H.320 utilisé sur RNIS) </a:t>
            </a:r>
            <a:r>
              <a:rPr lang="fr" sz="1800"/>
              <a:t>regroupe un ensemble de protocoles de communication (voix, image, données) sur IP.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L’UIT-T le définit comme un système de communication multimédia en mode paquet.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La 1ère version date de 1996, et la dernière de 2009.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Il est remplacé par le protocole SIP.</a:t>
            </a:r>
            <a:endParaRPr sz="1800"/>
          </a:p>
        </p:txBody>
      </p:sp>
      <p:sp>
        <p:nvSpPr>
          <p:cNvPr id="674" name="Google Shape;674;p60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ancien protocole voix</a:t>
            </a:r>
            <a:endParaRPr/>
          </a:p>
        </p:txBody>
      </p:sp>
      <p:sp>
        <p:nvSpPr>
          <p:cNvPr id="675" name="Google Shape;675;p60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éléments de la ToIP</a:t>
            </a:r>
            <a:endParaRPr/>
          </a:p>
        </p:txBody>
      </p:sp>
      <p:sp>
        <p:nvSpPr>
          <p:cNvPr id="676" name="Google Shape;676;p60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Le protocole H.323</a:t>
            </a:r>
            <a:endParaRPr sz="3700"/>
          </a:p>
        </p:txBody>
      </p:sp>
      <p:sp>
        <p:nvSpPr>
          <p:cNvPr id="677" name="Google Shape;67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8" name="Google Shape;678;p60"/>
          <p:cNvSpPr txBox="1"/>
          <p:nvPr/>
        </p:nvSpPr>
        <p:spPr>
          <a:xfrm>
            <a:off x="6532825" y="4315800"/>
            <a:ext cx="22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En savoir plus sur H.323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1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protocole SIP</a:t>
            </a:r>
            <a:endParaRPr/>
          </a:p>
        </p:txBody>
      </p:sp>
      <p:sp>
        <p:nvSpPr>
          <p:cNvPr id="684" name="Google Shape;68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2"/>
          <p:cNvSpPr txBox="1"/>
          <p:nvPr>
            <p:ph idx="4" type="body"/>
          </p:nvPr>
        </p:nvSpPr>
        <p:spPr>
          <a:xfrm>
            <a:off x="380600" y="1772500"/>
            <a:ext cx="83895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 protocole </a:t>
            </a:r>
            <a:r>
              <a:rPr b="1" lang="fr" sz="1800"/>
              <a:t>SIP</a:t>
            </a:r>
            <a:r>
              <a:rPr lang="fr" sz="1800"/>
              <a:t> (</a:t>
            </a:r>
            <a:r>
              <a:rPr i="1" lang="fr" sz="1800"/>
              <a:t>Session Initiation Protocol</a:t>
            </a:r>
            <a:r>
              <a:rPr lang="fr" sz="1800"/>
              <a:t>) est développé par l’IETF (RFC 3261).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C’est un protocole de communication ouvert, c’est-à-dire utilisable par tout le monde, sans restriction.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 SIP est un p</a:t>
            </a:r>
            <a:r>
              <a:rPr lang="fr" sz="1800"/>
              <a:t>rotocole de signalisation, pour établir et contrôler des sessions multimédias (plusieurs médias pendant un appel).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⇒ Incontournable dans la ToIP.</a:t>
            </a:r>
            <a:endParaRPr sz="1800"/>
          </a:p>
        </p:txBody>
      </p:sp>
      <p:sp>
        <p:nvSpPr>
          <p:cNvPr id="690" name="Google Shape;690;p62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définition</a:t>
            </a:r>
            <a:endParaRPr/>
          </a:p>
        </p:txBody>
      </p:sp>
      <p:sp>
        <p:nvSpPr>
          <p:cNvPr id="691" name="Google Shape;691;p62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protocole SIP</a:t>
            </a:r>
            <a:endParaRPr/>
          </a:p>
        </p:txBody>
      </p:sp>
      <p:sp>
        <p:nvSpPr>
          <p:cNvPr id="692" name="Google Shape;692;p62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SIP</a:t>
            </a:r>
            <a:endParaRPr sz="3700"/>
          </a:p>
        </p:txBody>
      </p:sp>
      <p:sp>
        <p:nvSpPr>
          <p:cNvPr id="693" name="Google Shape;69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94" name="Google Shape;694;p62"/>
          <p:cNvSpPr txBox="1"/>
          <p:nvPr/>
        </p:nvSpPr>
        <p:spPr>
          <a:xfrm>
            <a:off x="7602725" y="3946350"/>
            <a:ext cx="10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RFC 3261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3"/>
          <p:cNvSpPr txBox="1"/>
          <p:nvPr>
            <p:ph idx="4" type="body"/>
          </p:nvPr>
        </p:nvSpPr>
        <p:spPr>
          <a:xfrm>
            <a:off x="380600" y="1772500"/>
            <a:ext cx="83895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SIP ne fournit pas de service.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Il va aider à construire l’architecture multimédia d’un réseau et à établir des communications sur un réseau IP (dont internet).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Utilisation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ToIP/VoIP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Visio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IoT (</a:t>
            </a:r>
            <a:r>
              <a:rPr i="1" lang="fr" sz="1800"/>
              <a:t>Internet of Things</a:t>
            </a:r>
            <a:r>
              <a:rPr lang="fr" sz="1800"/>
              <a:t>) / Domotique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Réalité virtuelle ...</a:t>
            </a:r>
            <a:endParaRPr sz="1800"/>
          </a:p>
        </p:txBody>
      </p:sp>
      <p:sp>
        <p:nvSpPr>
          <p:cNvPr id="700" name="Google Shape;700;p63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quoi ça sert ?</a:t>
            </a:r>
            <a:endParaRPr/>
          </a:p>
        </p:txBody>
      </p:sp>
      <p:sp>
        <p:nvSpPr>
          <p:cNvPr id="701" name="Google Shape;701;p63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 protocole SIP</a:t>
            </a:r>
            <a:endParaRPr/>
          </a:p>
        </p:txBody>
      </p:sp>
      <p:sp>
        <p:nvSpPr>
          <p:cNvPr id="702" name="Google Shape;702;p63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SIP - Objectifs</a:t>
            </a:r>
            <a:endParaRPr sz="3700"/>
          </a:p>
        </p:txBody>
      </p:sp>
      <p:sp>
        <p:nvSpPr>
          <p:cNvPr id="703" name="Google Shape;70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4"/>
          <p:cNvSpPr txBox="1"/>
          <p:nvPr>
            <p:ph idx="4" type="body"/>
          </p:nvPr>
        </p:nvSpPr>
        <p:spPr>
          <a:xfrm>
            <a:off x="380600" y="1772500"/>
            <a:ext cx="83895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Architecture client/serveur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Sous TCP (v4/v6) ou </a:t>
            </a:r>
            <a:r>
              <a:rPr b="1" lang="fr" sz="1800"/>
              <a:t>UDP</a:t>
            </a:r>
            <a:r>
              <a:rPr lang="fr" sz="1800"/>
              <a:t> port </a:t>
            </a:r>
            <a:r>
              <a:rPr b="1" lang="fr" sz="1800"/>
              <a:t>5060</a:t>
            </a:r>
            <a:r>
              <a:rPr lang="fr" sz="1800"/>
              <a:t>, SIPS (SIP-TLS) sur le port </a:t>
            </a:r>
            <a:r>
              <a:rPr b="1" lang="fr" sz="1800"/>
              <a:t>5061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Couche 5 du modèle OSI, message texte (comme HTTP) ⇒ adresse est un numéro de téléphone, une @IP, un email, …</a:t>
            </a:r>
            <a:endParaRPr sz="1800"/>
          </a:p>
        </p:txBody>
      </p:sp>
      <p:sp>
        <p:nvSpPr>
          <p:cNvPr id="709" name="Google Shape;709;p64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ça marche</a:t>
            </a:r>
            <a:endParaRPr/>
          </a:p>
        </p:txBody>
      </p:sp>
      <p:sp>
        <p:nvSpPr>
          <p:cNvPr id="710" name="Google Shape;710;p64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 protocole SIP</a:t>
            </a:r>
            <a:endParaRPr/>
          </a:p>
        </p:txBody>
      </p:sp>
      <p:sp>
        <p:nvSpPr>
          <p:cNvPr id="711" name="Google Shape;711;p64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SIP - Fonctionnement</a:t>
            </a:r>
            <a:endParaRPr sz="3700"/>
          </a:p>
        </p:txBody>
      </p:sp>
      <p:sp>
        <p:nvSpPr>
          <p:cNvPr id="712" name="Google Shape;71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61" name="Google Shape;16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5"/>
          <p:cNvSpPr txBox="1"/>
          <p:nvPr>
            <p:ph idx="4" type="body"/>
          </p:nvPr>
        </p:nvSpPr>
        <p:spPr>
          <a:xfrm>
            <a:off x="380600" y="1772500"/>
            <a:ext cx="83895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Une communication entre 2 terminaux SIP contient des </a:t>
            </a:r>
            <a:r>
              <a:rPr b="1" lang="fr" sz="1800"/>
              <a:t>messages SIP</a:t>
            </a:r>
            <a:r>
              <a:rPr lang="f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message SIP contient des informations normalisées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Une méthode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Pour les requêtes (INVITE, ACK, CANCEL, REGISTER, BYE, …)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Pour les réponses (TRYING, OK, BUSY, NOT FOUND,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Une en-tête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From : identification de l’appelant, avec l’</a:t>
            </a:r>
            <a:r>
              <a:rPr b="1" lang="fr" sz="1800"/>
              <a:t>AOR</a:t>
            </a:r>
            <a:r>
              <a:rPr lang="fr" sz="1800"/>
              <a:t> (</a:t>
            </a:r>
            <a:r>
              <a:rPr b="1" lang="fr" sz="1800"/>
              <a:t>Address Of Record</a:t>
            </a:r>
            <a:r>
              <a:rPr lang="fr" sz="1800"/>
              <a:t>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Via : route à prendre…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Communication entre 3 </a:t>
            </a:r>
            <a:r>
              <a:rPr lang="fr" sz="1800"/>
              <a:t>éléments</a:t>
            </a:r>
            <a:r>
              <a:rPr lang="fr" sz="1800"/>
              <a:t> : le User Agent, le Registrar, et le Proxy.</a:t>
            </a:r>
            <a:endParaRPr sz="1800"/>
          </a:p>
        </p:txBody>
      </p:sp>
      <p:sp>
        <p:nvSpPr>
          <p:cNvPr id="718" name="Google Shape;718;p65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L’en-tête SIP</a:t>
            </a:r>
            <a:endParaRPr/>
          </a:p>
        </p:txBody>
      </p:sp>
      <p:sp>
        <p:nvSpPr>
          <p:cNvPr id="719" name="Google Shape;719;p65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 protocole SIP</a:t>
            </a:r>
            <a:endParaRPr/>
          </a:p>
        </p:txBody>
      </p:sp>
      <p:sp>
        <p:nvSpPr>
          <p:cNvPr id="720" name="Google Shape;720;p65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SIP - Les messages</a:t>
            </a:r>
            <a:endParaRPr sz="3700"/>
          </a:p>
        </p:txBody>
      </p:sp>
      <p:sp>
        <p:nvSpPr>
          <p:cNvPr id="721" name="Google Shape;72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2" name="Google Shape;722;p65"/>
          <p:cNvSpPr txBox="1"/>
          <p:nvPr/>
        </p:nvSpPr>
        <p:spPr>
          <a:xfrm>
            <a:off x="8106900" y="4064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SIP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6"/>
          <p:cNvSpPr txBox="1"/>
          <p:nvPr>
            <p:ph idx="4" type="body"/>
          </p:nvPr>
        </p:nvSpPr>
        <p:spPr>
          <a:xfrm>
            <a:off x="380600" y="1772500"/>
            <a:ext cx="83895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</a:t>
            </a:r>
            <a:r>
              <a:rPr b="1" lang="fr" sz="1800"/>
              <a:t>User Agent</a:t>
            </a:r>
            <a:r>
              <a:rPr lang="fr" sz="1800"/>
              <a:t> ou </a:t>
            </a:r>
            <a:r>
              <a:rPr b="1" lang="fr" sz="1800"/>
              <a:t>UA</a:t>
            </a:r>
            <a:r>
              <a:rPr lang="fr" sz="1800"/>
              <a:t> est un logiciel client qui sert à la transmission des messages SIP.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On les trouve dans les terminaux IP et dans les softphone.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On distingue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Les </a:t>
            </a:r>
            <a:r>
              <a:rPr b="1" lang="fr" sz="1800"/>
              <a:t>UAC</a:t>
            </a:r>
            <a:r>
              <a:rPr lang="fr" sz="1800"/>
              <a:t> : Agent Utilisateur Client ⇒ entité logique qui envoie une requête SIP et reçoit une réponse SIP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Les </a:t>
            </a:r>
            <a:r>
              <a:rPr b="1" lang="fr" sz="1800"/>
              <a:t>UAS</a:t>
            </a:r>
            <a:r>
              <a:rPr lang="fr" sz="1800"/>
              <a:t> : Agent Utilisateur Serveur ⇒ entité logique qui génère une réponse SIP à une requête SIP</a:t>
            </a:r>
            <a:endParaRPr sz="1800"/>
          </a:p>
        </p:txBody>
      </p:sp>
      <p:sp>
        <p:nvSpPr>
          <p:cNvPr id="728" name="Google Shape;728;p66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double casquette</a:t>
            </a:r>
            <a:endParaRPr/>
          </a:p>
        </p:txBody>
      </p:sp>
      <p:sp>
        <p:nvSpPr>
          <p:cNvPr id="729" name="Google Shape;729;p66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 protocole SIP</a:t>
            </a:r>
            <a:endParaRPr/>
          </a:p>
        </p:txBody>
      </p:sp>
      <p:sp>
        <p:nvSpPr>
          <p:cNvPr id="730" name="Google Shape;730;p66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Le User Agent</a:t>
            </a:r>
            <a:endParaRPr sz="3700"/>
          </a:p>
        </p:txBody>
      </p:sp>
      <p:sp>
        <p:nvSpPr>
          <p:cNvPr id="731" name="Google Shape;73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2" name="Google Shape;732;p66"/>
          <p:cNvSpPr txBox="1"/>
          <p:nvPr/>
        </p:nvSpPr>
        <p:spPr>
          <a:xfrm>
            <a:off x="7190550" y="4323200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Liste logiciels SIP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7"/>
          <p:cNvSpPr txBox="1"/>
          <p:nvPr>
            <p:ph idx="4" type="body"/>
          </p:nvPr>
        </p:nvSpPr>
        <p:spPr>
          <a:xfrm>
            <a:off x="380600" y="1772500"/>
            <a:ext cx="83895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2 UA peuvent communiquer directement entre-eux avec leur @IP.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Pour éviter les problèmes d’@IP, on utilise un </a:t>
            </a:r>
            <a:r>
              <a:rPr b="1" lang="fr" sz="1800"/>
              <a:t>Registrar</a:t>
            </a:r>
            <a:r>
              <a:rPr lang="f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Il va gérer les requêtes de type REGISTER en provenance des UA.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enregistrement </a:t>
            </a:r>
            <a:r>
              <a:rPr b="1" lang="fr" sz="1800"/>
              <a:t>AOR</a:t>
            </a:r>
            <a:r>
              <a:rPr lang="fr" sz="1800"/>
              <a:t> (</a:t>
            </a:r>
            <a:r>
              <a:rPr i="1" lang="fr" sz="1800"/>
              <a:t>Address of Record</a:t>
            </a:r>
            <a:r>
              <a:rPr lang="fr" sz="1800"/>
              <a:t>) en BDD sera formé du couple adresse IP de l’UA et </a:t>
            </a:r>
            <a:r>
              <a:rPr lang="fr" sz="1800"/>
              <a:t>d’une </a:t>
            </a:r>
            <a:r>
              <a:rPr b="1" lang="fr" sz="1800"/>
              <a:t>URI</a:t>
            </a:r>
            <a:r>
              <a:rPr lang="fr" sz="1800"/>
              <a:t> SIP (</a:t>
            </a:r>
            <a:r>
              <a:rPr i="1" lang="fr" sz="1800"/>
              <a:t>Uniform Resource Identifier</a:t>
            </a:r>
            <a:r>
              <a:rPr lang="fr" sz="1800"/>
              <a:t>) : </a:t>
            </a:r>
            <a:r>
              <a:rPr b="1" lang="fr" sz="1800"/>
              <a:t>sip:user@domain</a:t>
            </a:r>
            <a:r>
              <a:rPr lang="fr" sz="1800"/>
              <a:t>.</a:t>
            </a:r>
            <a:endParaRPr sz="1800"/>
          </a:p>
        </p:txBody>
      </p:sp>
      <p:sp>
        <p:nvSpPr>
          <p:cNvPr id="738" name="Google Shape;738;p67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s’enregistrer</a:t>
            </a:r>
            <a:endParaRPr/>
          </a:p>
        </p:txBody>
      </p:sp>
      <p:sp>
        <p:nvSpPr>
          <p:cNvPr id="739" name="Google Shape;739;p67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 protocole SIP</a:t>
            </a:r>
            <a:endParaRPr/>
          </a:p>
        </p:txBody>
      </p:sp>
      <p:sp>
        <p:nvSpPr>
          <p:cNvPr id="740" name="Google Shape;740;p67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Le Registrar</a:t>
            </a:r>
            <a:endParaRPr sz="3700"/>
          </a:p>
        </p:txBody>
      </p:sp>
      <p:sp>
        <p:nvSpPr>
          <p:cNvPr id="741" name="Google Shape;741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8"/>
          <p:cNvSpPr txBox="1"/>
          <p:nvPr>
            <p:ph idx="4" type="body"/>
          </p:nvPr>
        </p:nvSpPr>
        <p:spPr>
          <a:xfrm>
            <a:off x="380600" y="1772500"/>
            <a:ext cx="54207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F1 : requête REGISTER de l’UA vers le REGISTRAR.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Demande d’enregistrement initial avec l’AOR.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F2: réponse du Registrar avec les informations sur le login nécessaire.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F3 : Nouvelle demande d’enregistrement avec login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F4 : Réponse du REGISTRAR.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Confirmation d’enregistrement réussi</a:t>
            </a:r>
            <a:endParaRPr sz="1800"/>
          </a:p>
        </p:txBody>
      </p:sp>
      <p:sp>
        <p:nvSpPr>
          <p:cNvPr id="747" name="Google Shape;747;p68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s’enregistrer</a:t>
            </a:r>
            <a:endParaRPr/>
          </a:p>
        </p:txBody>
      </p:sp>
      <p:sp>
        <p:nvSpPr>
          <p:cNvPr id="748" name="Google Shape;748;p68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 protocole SIP</a:t>
            </a:r>
            <a:endParaRPr/>
          </a:p>
        </p:txBody>
      </p:sp>
      <p:sp>
        <p:nvSpPr>
          <p:cNvPr id="749" name="Google Shape;749;p68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Processus d’enregistrement</a:t>
            </a:r>
            <a:endParaRPr sz="3700"/>
          </a:p>
        </p:txBody>
      </p:sp>
      <p:sp>
        <p:nvSpPr>
          <p:cNvPr id="750" name="Google Shape;750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51" name="Google Shape;7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625" y="2421363"/>
            <a:ext cx="3724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68"/>
          <p:cNvSpPr txBox="1"/>
          <p:nvPr/>
        </p:nvSpPr>
        <p:spPr>
          <a:xfrm>
            <a:off x="8084750" y="3672875"/>
            <a:ext cx="8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9"/>
          <p:cNvSpPr txBox="1"/>
          <p:nvPr>
            <p:ph idx="4" type="body"/>
          </p:nvPr>
        </p:nvSpPr>
        <p:spPr>
          <a:xfrm>
            <a:off x="380600" y="1772500"/>
            <a:ext cx="83895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</a:t>
            </a:r>
            <a:r>
              <a:rPr b="1" lang="fr" sz="1800"/>
              <a:t>proxy SIP</a:t>
            </a:r>
            <a:r>
              <a:rPr lang="fr" sz="1800"/>
              <a:t> se place entre 2 UA qui ne connaissent pas leur @IP, il va gérer le routage des messages SIP.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Il </a:t>
            </a:r>
            <a:r>
              <a:rPr lang="fr" sz="1800"/>
              <a:t>va chercher</a:t>
            </a:r>
            <a:r>
              <a:rPr lang="fr" sz="1800"/>
              <a:t> dans la BDD du Registrar le couple </a:t>
            </a:r>
            <a:r>
              <a:rPr b="1" lang="fr" sz="1800"/>
              <a:t>URI/@IP</a:t>
            </a:r>
            <a:r>
              <a:rPr lang="fr" sz="1800"/>
              <a:t> et va pouvoir diriger les messages SIP vers le bon UA.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</a:t>
            </a:r>
            <a:r>
              <a:rPr b="1" lang="fr" sz="1800"/>
              <a:t>B2BUA</a:t>
            </a:r>
            <a:r>
              <a:rPr lang="fr" sz="1800"/>
              <a:t> (</a:t>
            </a:r>
            <a:r>
              <a:rPr i="1" lang="fr" sz="1800"/>
              <a:t>Back to Back User Agent</a:t>
            </a:r>
            <a:r>
              <a:rPr lang="fr" sz="1800"/>
              <a:t>) est un proxy particulier qui va s’interposer entre 2 UA et gérer toute la communication, et pas uniquement le transfert des messages SIP.</a:t>
            </a:r>
            <a:endParaRPr sz="1800"/>
          </a:p>
        </p:txBody>
      </p:sp>
      <p:sp>
        <p:nvSpPr>
          <p:cNvPr id="758" name="Google Shape;758;p69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proxy pour la téléphonie</a:t>
            </a:r>
            <a:endParaRPr/>
          </a:p>
        </p:txBody>
      </p:sp>
      <p:sp>
        <p:nvSpPr>
          <p:cNvPr id="759" name="Google Shape;759;p69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 protocole SIP</a:t>
            </a:r>
            <a:endParaRPr/>
          </a:p>
        </p:txBody>
      </p:sp>
      <p:sp>
        <p:nvSpPr>
          <p:cNvPr id="760" name="Google Shape;760;p69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Le Proxy SIP</a:t>
            </a:r>
            <a:endParaRPr sz="3700"/>
          </a:p>
        </p:txBody>
      </p:sp>
      <p:sp>
        <p:nvSpPr>
          <p:cNvPr id="761" name="Google Shape;761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2" name="Google Shape;762;p69"/>
          <p:cNvSpPr txBox="1"/>
          <p:nvPr/>
        </p:nvSpPr>
        <p:spPr>
          <a:xfrm>
            <a:off x="6288975" y="4441450"/>
            <a:ext cx="234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Communication avec un B2BUA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0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schéma</a:t>
            </a:r>
            <a:endParaRPr/>
          </a:p>
        </p:txBody>
      </p:sp>
      <p:sp>
        <p:nvSpPr>
          <p:cNvPr id="768" name="Google Shape;768;p70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 protocole SIP</a:t>
            </a:r>
            <a:endParaRPr/>
          </a:p>
        </p:txBody>
      </p:sp>
      <p:sp>
        <p:nvSpPr>
          <p:cNvPr id="769" name="Google Shape;769;p70"/>
          <p:cNvSpPr txBox="1"/>
          <p:nvPr>
            <p:ph idx="2" type="title"/>
          </p:nvPr>
        </p:nvSpPr>
        <p:spPr>
          <a:xfrm>
            <a:off x="199525" y="1028225"/>
            <a:ext cx="86523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Communication Proxy SIP</a:t>
            </a:r>
            <a:endParaRPr sz="3700"/>
          </a:p>
        </p:txBody>
      </p:sp>
      <p:sp>
        <p:nvSpPr>
          <p:cNvPr id="770" name="Google Shape;77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71" name="Google Shape;77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475" y="1906650"/>
            <a:ext cx="3329425" cy="28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0"/>
          <p:cNvSpPr txBox="1"/>
          <p:nvPr/>
        </p:nvSpPr>
        <p:spPr>
          <a:xfrm>
            <a:off x="7722650" y="4700100"/>
            <a:ext cx="7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  <p:sp>
        <p:nvSpPr>
          <p:cNvPr id="773" name="Google Shape;773;p70"/>
          <p:cNvSpPr txBox="1"/>
          <p:nvPr>
            <p:ph idx="4" type="body"/>
          </p:nvPr>
        </p:nvSpPr>
        <p:spPr>
          <a:xfrm>
            <a:off x="199525" y="1772500"/>
            <a:ext cx="60747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INVITE</a:t>
            </a:r>
            <a:r>
              <a:rPr lang="fr" sz="1800"/>
              <a:t> : Demande d’établissement d’une nouvelle session SIP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100 Trying</a:t>
            </a:r>
            <a:r>
              <a:rPr lang="fr" sz="1800"/>
              <a:t> : Indique que la requête est valide et est en cours de traitement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180 Ringing</a:t>
            </a:r>
            <a:r>
              <a:rPr lang="fr" sz="1800"/>
              <a:t> : L’UA de destination a reçu INVITE et alerte l'utilisateur de l'appel.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200 OK</a:t>
            </a:r>
            <a:r>
              <a:rPr lang="fr" sz="1800"/>
              <a:t> : Indique que la requête a réussi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ACK</a:t>
            </a:r>
            <a:r>
              <a:rPr lang="fr" sz="1800"/>
              <a:t> : Confirme l’établissement d’une session sur une </a:t>
            </a:r>
            <a:r>
              <a:rPr lang="fr" sz="1800"/>
              <a:t>requête</a:t>
            </a:r>
            <a:r>
              <a:rPr lang="fr" sz="1800"/>
              <a:t> INVITE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RTP/RTCP</a:t>
            </a:r>
            <a:r>
              <a:rPr lang="fr" sz="1800"/>
              <a:t> : flux média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BYE</a:t>
            </a:r>
            <a:r>
              <a:rPr lang="fr" sz="1800"/>
              <a:t> : Fin de dialogue, fin d’appel.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1"/>
          <p:cNvSpPr txBox="1"/>
          <p:nvPr>
            <p:ph idx="4" type="body"/>
          </p:nvPr>
        </p:nvSpPr>
        <p:spPr>
          <a:xfrm>
            <a:off x="380600" y="1772500"/>
            <a:ext cx="83895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Transaction SIP</a:t>
            </a:r>
            <a:r>
              <a:rPr lang="fr" sz="1800"/>
              <a:t> 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 </a:t>
            </a:r>
            <a:r>
              <a:rPr lang="fr" sz="1800"/>
              <a:t>échange</a:t>
            </a:r>
            <a:r>
              <a:rPr lang="fr" sz="1800"/>
              <a:t> de demandes/réponses finalisé et complet.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Dialogue SIP</a:t>
            </a:r>
            <a:r>
              <a:rPr lang="fr" sz="1800"/>
              <a:t> 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Une série de transaction entre 2 </a:t>
            </a:r>
            <a:r>
              <a:rPr lang="fr" sz="1800"/>
              <a:t>éléments.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Session média</a:t>
            </a:r>
            <a:r>
              <a:rPr lang="fr" sz="1800"/>
              <a:t> 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Flux média (audio et/ou vidéo) circulant entre 2 </a:t>
            </a:r>
            <a:r>
              <a:rPr lang="fr" sz="1800"/>
              <a:t>éléments</a:t>
            </a:r>
            <a:r>
              <a:rPr lang="f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Des transactions et des dialogues sont </a:t>
            </a:r>
            <a:r>
              <a:rPr lang="fr" sz="1800"/>
              <a:t>nécessaires</a:t>
            </a:r>
            <a:r>
              <a:rPr lang="fr" sz="1800"/>
              <a:t> pour obtenir une session média.</a:t>
            </a:r>
            <a:endParaRPr sz="1800"/>
          </a:p>
        </p:txBody>
      </p:sp>
      <p:sp>
        <p:nvSpPr>
          <p:cNvPr id="779" name="Google Shape;779;p71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termes importants</a:t>
            </a:r>
            <a:endParaRPr/>
          </a:p>
        </p:txBody>
      </p:sp>
      <p:sp>
        <p:nvSpPr>
          <p:cNvPr id="780" name="Google Shape;780;p71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 protocole SIP</a:t>
            </a:r>
            <a:endParaRPr/>
          </a:p>
        </p:txBody>
      </p:sp>
      <p:sp>
        <p:nvSpPr>
          <p:cNvPr id="781" name="Google Shape;781;p71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Glossaire SIP</a:t>
            </a:r>
            <a:endParaRPr sz="3700"/>
          </a:p>
        </p:txBody>
      </p:sp>
      <p:sp>
        <p:nvSpPr>
          <p:cNvPr id="782" name="Google Shape;782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2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évolutions réseaux</a:t>
            </a:r>
            <a:endParaRPr/>
          </a:p>
        </p:txBody>
      </p:sp>
      <p:sp>
        <p:nvSpPr>
          <p:cNvPr id="788" name="Google Shape;788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3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 </a:t>
            </a:r>
            <a:r>
              <a:rPr b="1" lang="fr" sz="1800"/>
              <a:t>Trunk SIP</a:t>
            </a:r>
            <a:r>
              <a:rPr lang="fr" sz="1800"/>
              <a:t> est un protocole utilisé pour acheminer les communications téléphoniques sur un réseau Internet en utilisant la voix sur IP (VoIP/ToIP).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Il permet à un IPBX de gérer les communications via les équipements fournis par un opérateur de téléphonie IP.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On doit souscrire à une </a:t>
            </a:r>
            <a:r>
              <a:rPr b="1" lang="fr" sz="1800"/>
              <a:t>offre de service</a:t>
            </a:r>
            <a:r>
              <a:rPr lang="fr" sz="1800"/>
              <a:t> auprès d'un opérateur pour en bénéficier. Cela permet à un IPBX de passer des appels simultanément sur Internet.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On peut connecter autant de canaux que l’on souhaite, il n’y a plus les limitations T0 et T2 du RNIS.</a:t>
            </a:r>
            <a:endParaRPr sz="1800"/>
          </a:p>
        </p:txBody>
      </p:sp>
      <p:sp>
        <p:nvSpPr>
          <p:cNvPr id="794" name="Google Shape;794;p73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L’après T0/T2</a:t>
            </a:r>
            <a:endParaRPr/>
          </a:p>
        </p:txBody>
      </p:sp>
      <p:sp>
        <p:nvSpPr>
          <p:cNvPr id="795" name="Google Shape;795;p73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évolutions réseaux</a:t>
            </a:r>
            <a:endParaRPr/>
          </a:p>
        </p:txBody>
      </p:sp>
      <p:sp>
        <p:nvSpPr>
          <p:cNvPr id="796" name="Google Shape;796;p73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Le Trunk SIP</a:t>
            </a:r>
            <a:endParaRPr sz="3700"/>
          </a:p>
        </p:txBody>
      </p:sp>
      <p:sp>
        <p:nvSpPr>
          <p:cNvPr id="797" name="Google Shape;79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4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petit schéma</a:t>
            </a:r>
            <a:endParaRPr/>
          </a:p>
        </p:txBody>
      </p:sp>
      <p:sp>
        <p:nvSpPr>
          <p:cNvPr id="803" name="Google Shape;803;p74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Les évolutions réseaux</a:t>
            </a:r>
            <a:endParaRPr/>
          </a:p>
        </p:txBody>
      </p:sp>
      <p:sp>
        <p:nvSpPr>
          <p:cNvPr id="804" name="Google Shape;804;p74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Infrastructure sur IP avec RNIS</a:t>
            </a:r>
            <a:endParaRPr sz="3700"/>
          </a:p>
        </p:txBody>
      </p:sp>
      <p:sp>
        <p:nvSpPr>
          <p:cNvPr id="805" name="Google Shape;805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6" name="Google Shape;806;p74"/>
          <p:cNvSpPr/>
          <p:nvPr/>
        </p:nvSpPr>
        <p:spPr>
          <a:xfrm>
            <a:off x="152625" y="2287450"/>
            <a:ext cx="1448400" cy="2253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74"/>
          <p:cNvSpPr/>
          <p:nvPr/>
        </p:nvSpPr>
        <p:spPr>
          <a:xfrm>
            <a:off x="231225" y="2341450"/>
            <a:ext cx="1291200" cy="214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87" y="2653795"/>
            <a:ext cx="744300" cy="57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61" y="3684413"/>
            <a:ext cx="867319" cy="49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0" name="Google Shape;810;p74"/>
          <p:cNvCxnSpPr>
            <a:stCxn id="811" idx="1"/>
            <a:endCxn id="806" idx="6"/>
          </p:cNvCxnSpPr>
          <p:nvPr/>
        </p:nvCxnSpPr>
        <p:spPr>
          <a:xfrm rot="10800000">
            <a:off x="1600978" y="3414401"/>
            <a:ext cx="5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1" name="Google Shape;811;p74"/>
          <p:cNvPicPr preferRelativeResize="0"/>
          <p:nvPr/>
        </p:nvPicPr>
        <p:blipFill rotWithShape="1">
          <a:blip r:embed="rId5">
            <a:alphaModFix/>
          </a:blip>
          <a:srcRect b="22675" l="17154" r="20330" t="17981"/>
          <a:stretch/>
        </p:blipFill>
        <p:spPr>
          <a:xfrm>
            <a:off x="2156578" y="3174576"/>
            <a:ext cx="505252" cy="47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9375" y="2331936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5688" y="3459316"/>
            <a:ext cx="2584912" cy="1359908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4"/>
          <p:cNvSpPr txBox="1"/>
          <p:nvPr/>
        </p:nvSpPr>
        <p:spPr>
          <a:xfrm>
            <a:off x="4589446" y="4028600"/>
            <a:ext cx="8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Internet</a:t>
            </a:r>
            <a:endParaRPr/>
          </a:p>
        </p:txBody>
      </p:sp>
      <p:cxnSp>
        <p:nvCxnSpPr>
          <p:cNvPr id="815" name="Google Shape;815;p74"/>
          <p:cNvCxnSpPr>
            <a:stCxn id="811" idx="2"/>
            <a:endCxn id="813" idx="1"/>
          </p:cNvCxnSpPr>
          <p:nvPr/>
        </p:nvCxnSpPr>
        <p:spPr>
          <a:xfrm flipH="1" rot="-5400000">
            <a:off x="2804904" y="3258527"/>
            <a:ext cx="485100" cy="127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6" name="Google Shape;816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3813" y="1891791"/>
            <a:ext cx="2584912" cy="1359908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4"/>
          <p:cNvSpPr txBox="1"/>
          <p:nvPr/>
        </p:nvSpPr>
        <p:spPr>
          <a:xfrm>
            <a:off x="5370550" y="2448325"/>
            <a:ext cx="15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RTC / Numéris</a:t>
            </a:r>
            <a:endParaRPr/>
          </a:p>
        </p:txBody>
      </p:sp>
      <p:cxnSp>
        <p:nvCxnSpPr>
          <p:cNvPr id="818" name="Google Shape;818;p74"/>
          <p:cNvCxnSpPr>
            <a:stCxn id="812" idx="2"/>
            <a:endCxn id="811" idx="0"/>
          </p:cNvCxnSpPr>
          <p:nvPr/>
        </p:nvCxnSpPr>
        <p:spPr>
          <a:xfrm>
            <a:off x="2409200" y="2811586"/>
            <a:ext cx="0" cy="3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74"/>
          <p:cNvCxnSpPr>
            <a:stCxn id="812" idx="3"/>
            <a:endCxn id="816" idx="1"/>
          </p:cNvCxnSpPr>
          <p:nvPr/>
        </p:nvCxnSpPr>
        <p:spPr>
          <a:xfrm>
            <a:off x="2649025" y="2571761"/>
            <a:ext cx="208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74"/>
          <p:cNvSpPr txBox="1"/>
          <p:nvPr/>
        </p:nvSpPr>
        <p:spPr>
          <a:xfrm>
            <a:off x="2029424" y="1931725"/>
            <a:ext cx="6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IPBX</a:t>
            </a:r>
            <a:endParaRPr/>
          </a:p>
        </p:txBody>
      </p:sp>
      <p:sp>
        <p:nvSpPr>
          <p:cNvPr id="821" name="Google Shape;821;p74"/>
          <p:cNvSpPr txBox="1"/>
          <p:nvPr/>
        </p:nvSpPr>
        <p:spPr>
          <a:xfrm>
            <a:off x="2824000" y="2220925"/>
            <a:ext cx="12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T0 ou T2</a:t>
            </a:r>
            <a:endParaRPr/>
          </a:p>
        </p:txBody>
      </p:sp>
      <p:sp>
        <p:nvSpPr>
          <p:cNvPr id="822" name="Google Shape;822;p74"/>
          <p:cNvSpPr txBox="1"/>
          <p:nvPr/>
        </p:nvSpPr>
        <p:spPr>
          <a:xfrm>
            <a:off x="2649025" y="2553138"/>
            <a:ext cx="17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Voix (numérique)</a:t>
            </a:r>
            <a:endParaRPr/>
          </a:p>
        </p:txBody>
      </p:sp>
      <p:sp>
        <p:nvSpPr>
          <p:cNvPr id="823" name="Google Shape;823;p74"/>
          <p:cNvSpPr txBox="1"/>
          <p:nvPr/>
        </p:nvSpPr>
        <p:spPr>
          <a:xfrm>
            <a:off x="2456988" y="3654225"/>
            <a:ext cx="12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xDSL</a:t>
            </a:r>
            <a:endParaRPr/>
          </a:p>
        </p:txBody>
      </p:sp>
      <p:sp>
        <p:nvSpPr>
          <p:cNvPr id="824" name="Google Shape;824;p74"/>
          <p:cNvSpPr txBox="1"/>
          <p:nvPr/>
        </p:nvSpPr>
        <p:spPr>
          <a:xfrm>
            <a:off x="2365518" y="4124700"/>
            <a:ext cx="5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 </a:t>
            </a:r>
            <a:r>
              <a:rPr b="1" lang="fr" sz="1800"/>
              <a:t>RTC</a:t>
            </a:r>
            <a:r>
              <a:rPr lang="fr" sz="1800"/>
              <a:t>, ou </a:t>
            </a:r>
            <a:r>
              <a:rPr b="1" lang="fr" sz="1800"/>
              <a:t>réseau téléphonique commuté</a:t>
            </a:r>
            <a:r>
              <a:rPr lang="fr" sz="1800"/>
              <a:t> est la technologie historique basée sur un réseau cuivre utilisée pour la téléphonie fixe​.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L’arrêt des lignes RTC est programmé entre 2023 et 2030.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La </a:t>
            </a:r>
            <a:r>
              <a:rPr b="1" lang="fr" sz="1800"/>
              <a:t>VoIP</a:t>
            </a:r>
            <a:r>
              <a:rPr lang="fr" sz="1800"/>
              <a:t>, ou voix sur IP (</a:t>
            </a:r>
            <a:r>
              <a:rPr i="1" lang="fr" sz="1800"/>
              <a:t>Voice over IP</a:t>
            </a:r>
            <a:r>
              <a:rPr lang="fr" sz="1800"/>
              <a:t>), permet de transmettre la </a:t>
            </a:r>
            <a:r>
              <a:rPr lang="fr" sz="1800" u="sng"/>
              <a:t>voix sur des réseaux LAN et WAN compatibles IP</a:t>
            </a:r>
            <a:r>
              <a:rPr lang="fr" sz="1800"/>
              <a:t>, filaires (câble, ADSL, FO) ou non (satellite, Wi-Fi, réseaux mobiles).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La </a:t>
            </a:r>
            <a:r>
              <a:rPr b="1" lang="fr" sz="1800"/>
              <a:t>ToIP</a:t>
            </a:r>
            <a:r>
              <a:rPr lang="fr" sz="1800"/>
              <a:t>, ou </a:t>
            </a:r>
            <a:r>
              <a:rPr lang="fr" sz="1800"/>
              <a:t>téléphonie sur IP (</a:t>
            </a:r>
            <a:r>
              <a:rPr i="1" lang="fr" sz="1800"/>
              <a:t>Telephony over IP</a:t>
            </a:r>
            <a:r>
              <a:rPr lang="fr" sz="1800"/>
              <a:t>), est la gestion de </a:t>
            </a:r>
            <a:r>
              <a:rPr lang="fr" sz="1800" u="sng"/>
              <a:t>réseaux de téléphonie locale</a:t>
            </a:r>
            <a:r>
              <a:rPr lang="fr" sz="1800"/>
              <a:t> à l’aide d’équipements spécifiques.</a:t>
            </a:r>
            <a:endParaRPr sz="1800"/>
          </a:p>
        </p:txBody>
      </p:sp>
      <p:sp>
        <p:nvSpPr>
          <p:cNvPr id="167" name="Google Shape;167;p30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Rapide définition</a:t>
            </a:r>
            <a:endParaRPr/>
          </a:p>
        </p:txBody>
      </p:sp>
      <p:sp>
        <p:nvSpPr>
          <p:cNvPr id="168" name="Google Shape;168;p30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69" name="Google Shape;169;p30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RTC, VoIP,  et ToIP</a:t>
            </a:r>
            <a:endParaRPr sz="3700"/>
          </a:p>
        </p:txBody>
      </p:sp>
      <p:sp>
        <p:nvSpPr>
          <p:cNvPr id="170" name="Google Shape;17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1" name="Google Shape;171;p30"/>
          <p:cNvSpPr txBox="1"/>
          <p:nvPr/>
        </p:nvSpPr>
        <p:spPr>
          <a:xfrm>
            <a:off x="7683600" y="3635950"/>
            <a:ext cx="9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La VoIP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L’évolution du schéma avec du trunk SIP</a:t>
            </a:r>
            <a:endParaRPr/>
          </a:p>
        </p:txBody>
      </p:sp>
      <p:sp>
        <p:nvSpPr>
          <p:cNvPr id="830" name="Google Shape;830;p75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Les évolutions réseaux</a:t>
            </a:r>
            <a:endParaRPr/>
          </a:p>
        </p:txBody>
      </p:sp>
      <p:sp>
        <p:nvSpPr>
          <p:cNvPr id="831" name="Google Shape;831;p75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Infrastructure avec Trunk SIP</a:t>
            </a:r>
            <a:endParaRPr sz="3700"/>
          </a:p>
        </p:txBody>
      </p:sp>
      <p:sp>
        <p:nvSpPr>
          <p:cNvPr id="832" name="Google Shape;832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3" name="Google Shape;833;p75"/>
          <p:cNvSpPr/>
          <p:nvPr/>
        </p:nvSpPr>
        <p:spPr>
          <a:xfrm>
            <a:off x="152625" y="2287450"/>
            <a:ext cx="1448400" cy="2253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5"/>
          <p:cNvSpPr/>
          <p:nvPr/>
        </p:nvSpPr>
        <p:spPr>
          <a:xfrm>
            <a:off x="231225" y="2341450"/>
            <a:ext cx="1291200" cy="214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5" name="Google Shape;8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87" y="2653795"/>
            <a:ext cx="744300" cy="57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61" y="3684413"/>
            <a:ext cx="867319" cy="49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75"/>
          <p:cNvCxnSpPr>
            <a:stCxn id="838" idx="1"/>
            <a:endCxn id="833" idx="6"/>
          </p:cNvCxnSpPr>
          <p:nvPr/>
        </p:nvCxnSpPr>
        <p:spPr>
          <a:xfrm rot="10800000">
            <a:off x="1600978" y="3414401"/>
            <a:ext cx="5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8" name="Google Shape;838;p75"/>
          <p:cNvPicPr preferRelativeResize="0"/>
          <p:nvPr/>
        </p:nvPicPr>
        <p:blipFill rotWithShape="1">
          <a:blip r:embed="rId5">
            <a:alphaModFix/>
          </a:blip>
          <a:srcRect b="22675" l="17154" r="20330" t="17981"/>
          <a:stretch/>
        </p:blipFill>
        <p:spPr>
          <a:xfrm>
            <a:off x="2156578" y="3174576"/>
            <a:ext cx="505252" cy="47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9375" y="2331936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5688" y="3459316"/>
            <a:ext cx="2584912" cy="1359908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75"/>
          <p:cNvSpPr txBox="1"/>
          <p:nvPr/>
        </p:nvSpPr>
        <p:spPr>
          <a:xfrm>
            <a:off x="4589446" y="4028600"/>
            <a:ext cx="8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Internet</a:t>
            </a:r>
            <a:endParaRPr/>
          </a:p>
        </p:txBody>
      </p:sp>
      <p:cxnSp>
        <p:nvCxnSpPr>
          <p:cNvPr id="842" name="Google Shape;842;p75"/>
          <p:cNvCxnSpPr>
            <a:stCxn id="838" idx="2"/>
            <a:endCxn id="840" idx="1"/>
          </p:cNvCxnSpPr>
          <p:nvPr/>
        </p:nvCxnSpPr>
        <p:spPr>
          <a:xfrm flipH="1" rot="-5400000">
            <a:off x="2804904" y="3258527"/>
            <a:ext cx="485100" cy="127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3" name="Google Shape;843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3813" y="1891791"/>
            <a:ext cx="2584912" cy="1359908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5"/>
          <p:cNvSpPr txBox="1"/>
          <p:nvPr/>
        </p:nvSpPr>
        <p:spPr>
          <a:xfrm>
            <a:off x="5370550" y="2448325"/>
            <a:ext cx="15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RTC / Numéris</a:t>
            </a:r>
            <a:endParaRPr/>
          </a:p>
        </p:txBody>
      </p:sp>
      <p:cxnSp>
        <p:nvCxnSpPr>
          <p:cNvPr id="845" name="Google Shape;845;p75"/>
          <p:cNvCxnSpPr>
            <a:stCxn id="839" idx="2"/>
            <a:endCxn id="838" idx="0"/>
          </p:cNvCxnSpPr>
          <p:nvPr/>
        </p:nvCxnSpPr>
        <p:spPr>
          <a:xfrm>
            <a:off x="2409200" y="2811586"/>
            <a:ext cx="0" cy="3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75"/>
          <p:cNvSpPr txBox="1"/>
          <p:nvPr/>
        </p:nvSpPr>
        <p:spPr>
          <a:xfrm>
            <a:off x="2029424" y="1931725"/>
            <a:ext cx="6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IPBX</a:t>
            </a:r>
            <a:endParaRPr/>
          </a:p>
        </p:txBody>
      </p:sp>
      <p:sp>
        <p:nvSpPr>
          <p:cNvPr id="847" name="Google Shape;847;p75"/>
          <p:cNvSpPr txBox="1"/>
          <p:nvPr/>
        </p:nvSpPr>
        <p:spPr>
          <a:xfrm>
            <a:off x="3081800" y="2793000"/>
            <a:ext cx="5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VoIP</a:t>
            </a:r>
            <a:endParaRPr/>
          </a:p>
        </p:txBody>
      </p:sp>
      <p:sp>
        <p:nvSpPr>
          <p:cNvPr id="848" name="Google Shape;848;p75"/>
          <p:cNvSpPr txBox="1"/>
          <p:nvPr/>
        </p:nvSpPr>
        <p:spPr>
          <a:xfrm>
            <a:off x="2409194" y="3491650"/>
            <a:ext cx="6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</a:t>
            </a:r>
            <a:r>
              <a:rPr lang="fr"/>
              <a:t>DSL</a:t>
            </a:r>
            <a:endParaRPr/>
          </a:p>
        </p:txBody>
      </p:sp>
      <p:sp>
        <p:nvSpPr>
          <p:cNvPr id="849" name="Google Shape;849;p75"/>
          <p:cNvSpPr txBox="1"/>
          <p:nvPr/>
        </p:nvSpPr>
        <p:spPr>
          <a:xfrm>
            <a:off x="2365518" y="4124700"/>
            <a:ext cx="5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</a:t>
            </a:r>
            <a:endParaRPr/>
          </a:p>
        </p:txBody>
      </p:sp>
      <p:cxnSp>
        <p:nvCxnSpPr>
          <p:cNvPr id="850" name="Google Shape;850;p75"/>
          <p:cNvCxnSpPr>
            <a:stCxn id="843" idx="1"/>
            <a:endCxn id="838" idx="3"/>
          </p:cNvCxnSpPr>
          <p:nvPr/>
        </p:nvCxnSpPr>
        <p:spPr>
          <a:xfrm flipH="1">
            <a:off x="2661713" y="2571745"/>
            <a:ext cx="2072100" cy="842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6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Une architecture </a:t>
            </a:r>
            <a:r>
              <a:rPr b="1" lang="fr" sz="1800"/>
              <a:t>Centrex</a:t>
            </a:r>
            <a:r>
              <a:rPr lang="fr" sz="1800"/>
              <a:t> déporte la téléphonie dans le cloud de manière mutualisée ⇒ L’opérateur centralise sur une plateforme unique les serveurs téléphoniques de l’ensemble des terminaux clients.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Solution pratique et peu </a:t>
            </a:r>
            <a:r>
              <a:rPr lang="fr" sz="1800"/>
              <a:t>coûteuse</a:t>
            </a:r>
            <a:r>
              <a:rPr lang="fr" sz="1800"/>
              <a:t> pour les petites entreprises ⇒ fonctionnelle, simple et sécurisée.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Souvent la solution comprend un package regroupant les équipements.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Néanmoins, à cette facilité de mise en route s’oppose un niveau de service faible, et une moindre flexibilité.</a:t>
            </a:r>
            <a:endParaRPr sz="1800"/>
          </a:p>
        </p:txBody>
      </p:sp>
      <p:sp>
        <p:nvSpPr>
          <p:cNvPr id="856" name="Google Shape;856;p76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 cloud</a:t>
            </a:r>
            <a:endParaRPr/>
          </a:p>
        </p:txBody>
      </p:sp>
      <p:sp>
        <p:nvSpPr>
          <p:cNvPr id="857" name="Google Shape;857;p76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Les évolutions réseaux</a:t>
            </a:r>
            <a:endParaRPr/>
          </a:p>
        </p:txBody>
      </p:sp>
      <p:sp>
        <p:nvSpPr>
          <p:cNvPr id="858" name="Google Shape;858;p76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Le Centrex IP</a:t>
            </a:r>
            <a:endParaRPr sz="3700"/>
          </a:p>
        </p:txBody>
      </p:sp>
      <p:sp>
        <p:nvSpPr>
          <p:cNvPr id="859" name="Google Shape;85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7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schéma</a:t>
            </a:r>
            <a:endParaRPr/>
          </a:p>
        </p:txBody>
      </p:sp>
      <p:sp>
        <p:nvSpPr>
          <p:cNvPr id="865" name="Google Shape;865;p77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Les évolutions réseaux</a:t>
            </a:r>
            <a:endParaRPr/>
          </a:p>
        </p:txBody>
      </p:sp>
      <p:sp>
        <p:nvSpPr>
          <p:cNvPr id="866" name="Google Shape;866;p77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L’architecture Centrex</a:t>
            </a:r>
            <a:endParaRPr sz="3700"/>
          </a:p>
        </p:txBody>
      </p:sp>
      <p:sp>
        <p:nvSpPr>
          <p:cNvPr id="867" name="Google Shape;86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68" name="Google Shape;86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132" y="3180319"/>
            <a:ext cx="74576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099" y="2973025"/>
            <a:ext cx="808223" cy="80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536352">
            <a:off x="815612" y="4188188"/>
            <a:ext cx="519354" cy="3554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1" name="Google Shape;871;p77"/>
          <p:cNvCxnSpPr>
            <a:stCxn id="868" idx="1"/>
            <a:endCxn id="872" idx="3"/>
          </p:cNvCxnSpPr>
          <p:nvPr/>
        </p:nvCxnSpPr>
        <p:spPr>
          <a:xfrm rot="10800000">
            <a:off x="956832" y="2308219"/>
            <a:ext cx="837300" cy="10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77"/>
          <p:cNvCxnSpPr>
            <a:stCxn id="868" idx="1"/>
            <a:endCxn id="874" idx="3"/>
          </p:cNvCxnSpPr>
          <p:nvPr/>
        </p:nvCxnSpPr>
        <p:spPr>
          <a:xfrm rot="10800000">
            <a:off x="1060332" y="3377119"/>
            <a:ext cx="73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77"/>
          <p:cNvCxnSpPr>
            <a:stCxn id="868" idx="1"/>
            <a:endCxn id="870" idx="0"/>
          </p:cNvCxnSpPr>
          <p:nvPr/>
        </p:nvCxnSpPr>
        <p:spPr>
          <a:xfrm flipH="1">
            <a:off x="1194732" y="3377119"/>
            <a:ext cx="599400" cy="8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77"/>
          <p:cNvCxnSpPr>
            <a:stCxn id="868" idx="3"/>
            <a:endCxn id="869" idx="1"/>
          </p:cNvCxnSpPr>
          <p:nvPr/>
        </p:nvCxnSpPr>
        <p:spPr>
          <a:xfrm>
            <a:off x="2539900" y="3377119"/>
            <a:ext cx="50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7" name="Google Shape;877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1600" y="2697179"/>
            <a:ext cx="2584912" cy="1359908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77"/>
          <p:cNvSpPr txBox="1"/>
          <p:nvPr/>
        </p:nvSpPr>
        <p:spPr>
          <a:xfrm>
            <a:off x="5033650" y="3237275"/>
            <a:ext cx="8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Internet</a:t>
            </a:r>
            <a:endParaRPr/>
          </a:p>
        </p:txBody>
      </p:sp>
      <p:cxnSp>
        <p:nvCxnSpPr>
          <p:cNvPr id="879" name="Google Shape;879;p77"/>
          <p:cNvCxnSpPr>
            <a:stCxn id="869" idx="3"/>
            <a:endCxn id="877" idx="1"/>
          </p:cNvCxnSpPr>
          <p:nvPr/>
        </p:nvCxnSpPr>
        <p:spPr>
          <a:xfrm>
            <a:off x="3853322" y="3377136"/>
            <a:ext cx="2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0" name="Google Shape;880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6001" y="2680212"/>
            <a:ext cx="1492821" cy="139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1" name="Google Shape;881;p77"/>
          <p:cNvCxnSpPr>
            <a:stCxn id="877" idx="3"/>
            <a:endCxn id="880" idx="1"/>
          </p:cNvCxnSpPr>
          <p:nvPr/>
        </p:nvCxnSpPr>
        <p:spPr>
          <a:xfrm>
            <a:off x="6736512" y="3377133"/>
            <a:ext cx="4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77"/>
          <p:cNvSpPr txBox="1"/>
          <p:nvPr/>
        </p:nvSpPr>
        <p:spPr>
          <a:xfrm>
            <a:off x="7524049" y="4114050"/>
            <a:ext cx="8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Centrex</a:t>
            </a:r>
            <a:endParaRPr/>
          </a:p>
        </p:txBody>
      </p:sp>
      <p:sp>
        <p:nvSpPr>
          <p:cNvPr id="883" name="Google Shape;883;p77"/>
          <p:cNvSpPr txBox="1"/>
          <p:nvPr/>
        </p:nvSpPr>
        <p:spPr>
          <a:xfrm>
            <a:off x="1733900" y="3781250"/>
            <a:ext cx="6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</a:t>
            </a:r>
            <a:endParaRPr/>
          </a:p>
        </p:txBody>
      </p:sp>
      <p:pic>
        <p:nvPicPr>
          <p:cNvPr id="884" name="Google Shape;884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36" y="3192125"/>
            <a:ext cx="867319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5719" y="4057087"/>
            <a:ext cx="461941" cy="7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277" y="1935832"/>
            <a:ext cx="679500" cy="614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8"/>
          <p:cNvSpPr txBox="1"/>
          <p:nvPr/>
        </p:nvSpPr>
        <p:spPr>
          <a:xfrm>
            <a:off x="610800" y="926350"/>
            <a:ext cx="7983000" cy="38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Fin du réseau cuivre RTC en 2030 (</a:t>
            </a:r>
            <a:r>
              <a:rPr lang="fr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source : ARCEP</a:t>
            </a: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), avec le </a:t>
            </a:r>
            <a:r>
              <a:rPr lang="fr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planning</a:t>
            </a: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Les entreprises ont au maximum jusqu’en 2025 pour passer en téléphonie sur IP (</a:t>
            </a:r>
            <a:r>
              <a:rPr lang="fr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source : ARCEP</a:t>
            </a: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La VoIP d’entreprise amène une réelle réduction des coûts (</a:t>
            </a:r>
            <a:r>
              <a:rPr lang="fr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source</a:t>
            </a: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fr" sz="1800">
                <a:latin typeface="Raleway"/>
                <a:ea typeface="Raleway"/>
                <a:cs typeface="Raleway"/>
                <a:sym typeface="Raleway"/>
              </a:rPr>
              <a:t>Le cloud a le vent en poupe, d’où l'essor de la technologie Centrex.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2" name="Google Shape;892;p78"/>
          <p:cNvSpPr txBox="1"/>
          <p:nvPr/>
        </p:nvSpPr>
        <p:spPr>
          <a:xfrm>
            <a:off x="1382325" y="310750"/>
            <a:ext cx="39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latin typeface="Raleway"/>
                <a:ea typeface="Raleway"/>
                <a:cs typeface="Raleway"/>
                <a:sym typeface="Raleway"/>
              </a:rPr>
              <a:t>A </a:t>
            </a:r>
            <a:r>
              <a:rPr lang="fr" sz="2800">
                <a:latin typeface="Raleway"/>
                <a:ea typeface="Raleway"/>
                <a:cs typeface="Raleway"/>
                <a:sym typeface="Raleway"/>
              </a:rPr>
              <a:t>réfléchir</a:t>
            </a:r>
            <a:r>
              <a:rPr lang="fr" sz="2800">
                <a:latin typeface="Raleway"/>
                <a:ea typeface="Raleway"/>
                <a:cs typeface="Raleway"/>
                <a:sym typeface="Raleway"/>
              </a:rPr>
              <a:t>…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3" name="Google Shape;893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9"/>
          <p:cNvSpPr txBox="1"/>
          <p:nvPr/>
        </p:nvSpPr>
        <p:spPr>
          <a:xfrm>
            <a:off x="610800" y="926350"/>
            <a:ext cx="7983000" cy="38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Raleway"/>
                <a:ea typeface="Raleway"/>
                <a:cs typeface="Raleway"/>
                <a:sym typeface="Raleway"/>
              </a:rPr>
              <a:t>Les différences entre RTC/RNIS et VoIP/ToIP.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Raleway"/>
                <a:ea typeface="Raleway"/>
                <a:cs typeface="Raleway"/>
                <a:sym typeface="Raleway"/>
              </a:rPr>
              <a:t>Les différents éléments : terminaux IP, PBX,  passerelle.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Raleway"/>
                <a:ea typeface="Raleway"/>
                <a:cs typeface="Raleway"/>
                <a:sym typeface="Raleway"/>
              </a:rPr>
              <a:t>Fonctionnement du SIP (User Agent, Registrar, Proxy SIP).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Raleway"/>
                <a:ea typeface="Raleway"/>
                <a:cs typeface="Raleway"/>
                <a:sym typeface="Raleway"/>
              </a:rPr>
              <a:t>Savoir définir le Trunk SIP et le Centrex.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9" name="Google Shape;899;p79"/>
          <p:cNvSpPr txBox="1"/>
          <p:nvPr/>
        </p:nvSpPr>
        <p:spPr>
          <a:xfrm>
            <a:off x="1382325" y="310750"/>
            <a:ext cx="39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0" name="Google Shape;900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idx="4" type="body"/>
          </p:nvPr>
        </p:nvSpPr>
        <p:spPr>
          <a:xfrm>
            <a:off x="380600" y="2143125"/>
            <a:ext cx="8471100" cy="30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1854 : le français Charles Bourseul (portrait de gauche) imagine un système de transmission électrique de la parole.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1877 : l’américain Alexander Graham Bell (portrait de droite) construit le premier téléphone capable de transmettre la voix humaine.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1970 : développement en France du </a:t>
            </a:r>
            <a:r>
              <a:rPr b="1" lang="fr" sz="1800"/>
              <a:t>réseau téléphonique commuté</a:t>
            </a:r>
            <a:r>
              <a:rPr lang="fr" sz="1800"/>
              <a:t> (</a:t>
            </a:r>
            <a:r>
              <a:rPr b="1" lang="fr" sz="1800"/>
              <a:t>RTC</a:t>
            </a:r>
            <a:r>
              <a:rPr lang="fr" sz="1800"/>
              <a:t>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Remarques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L’information circule sans jamais être stockée​, est ouverte et constante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Utilisation de commutateur </a:t>
            </a:r>
            <a:r>
              <a:rPr b="1" lang="fr" sz="1800"/>
              <a:t>PABX</a:t>
            </a:r>
            <a:r>
              <a:rPr lang="fr" sz="1800"/>
              <a:t> (Private Automatic Branch EXchange)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Une interconnexion entre réseaux RTC est un </a:t>
            </a:r>
            <a:r>
              <a:rPr b="1" lang="fr" sz="1800"/>
              <a:t>TRUNK</a:t>
            </a:r>
            <a:r>
              <a:rPr lang="fr" sz="1800"/>
              <a:t>.</a:t>
            </a:r>
            <a:endParaRPr sz="1800"/>
          </a:p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téléphonie historique</a:t>
            </a:r>
            <a:endParaRPr/>
          </a:p>
        </p:txBody>
      </p:sp>
      <p:sp>
        <p:nvSpPr>
          <p:cNvPr id="178" name="Google Shape;178;p31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179" name="Google Shape;179;p31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RTC ou téléphonie classique</a:t>
            </a:r>
            <a:endParaRPr sz="3700"/>
          </a:p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1" name="Google Shape;181;p31"/>
          <p:cNvSpPr txBox="1"/>
          <p:nvPr/>
        </p:nvSpPr>
        <p:spPr>
          <a:xfrm>
            <a:off x="7340450" y="3643325"/>
            <a:ext cx="17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Pour aller plus loin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4">
            <a:alphaModFix/>
          </a:blip>
          <a:srcRect b="8265" l="11292" r="0" t="0"/>
          <a:stretch/>
        </p:blipFill>
        <p:spPr>
          <a:xfrm>
            <a:off x="8111475" y="742025"/>
            <a:ext cx="899975" cy="12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5">
            <a:alphaModFix/>
          </a:blip>
          <a:srcRect b="57798" l="31818" r="17699" t="0"/>
          <a:stretch/>
        </p:blipFill>
        <p:spPr>
          <a:xfrm>
            <a:off x="6948725" y="742038"/>
            <a:ext cx="1014550" cy="12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525" y="2121550"/>
            <a:ext cx="3976866" cy="209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32"/>
          <p:cNvCxnSpPr>
            <a:stCxn id="190" idx="3"/>
            <a:endCxn id="191" idx="1"/>
          </p:cNvCxnSpPr>
          <p:nvPr/>
        </p:nvCxnSpPr>
        <p:spPr>
          <a:xfrm flipH="1" rot="10800000">
            <a:off x="2760150" y="3104963"/>
            <a:ext cx="1566600" cy="11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32"/>
          <p:cNvSpPr/>
          <p:nvPr/>
        </p:nvSpPr>
        <p:spPr>
          <a:xfrm>
            <a:off x="44325" y="2423950"/>
            <a:ext cx="1448400" cy="2253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transport de la voix par réseau cuivre</a:t>
            </a:r>
            <a:endParaRPr/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195" name="Google Shape;195;p32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RTC = </a:t>
            </a:r>
            <a:r>
              <a:rPr lang="fr" sz="3700"/>
              <a:t>commutation de circuits</a:t>
            </a:r>
            <a:endParaRPr sz="3700"/>
          </a:p>
        </p:txBody>
      </p:sp>
      <p:sp>
        <p:nvSpPr>
          <p:cNvPr id="196" name="Google Shape;19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625" y="3968500"/>
            <a:ext cx="490525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250" y="2192075"/>
            <a:ext cx="490525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450" y="3918550"/>
            <a:ext cx="490525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200" y="4034025"/>
            <a:ext cx="490525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737" y="2859762"/>
            <a:ext cx="490525" cy="4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/>
        </p:nvSpPr>
        <p:spPr>
          <a:xfrm>
            <a:off x="122925" y="2477950"/>
            <a:ext cx="1291200" cy="214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950" y="1973975"/>
            <a:ext cx="490525" cy="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450" y="2806275"/>
            <a:ext cx="490525" cy="4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/>
          <p:nvPr/>
        </p:nvSpPr>
        <p:spPr>
          <a:xfrm>
            <a:off x="7403300" y="1978075"/>
            <a:ext cx="1448400" cy="2253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7481900" y="2032075"/>
            <a:ext cx="1291200" cy="214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32"/>
          <p:cNvCxnSpPr>
            <a:stCxn id="192" idx="6"/>
            <a:endCxn id="190" idx="1"/>
          </p:cNvCxnSpPr>
          <p:nvPr/>
        </p:nvCxnSpPr>
        <p:spPr>
          <a:xfrm>
            <a:off x="1492725" y="3550900"/>
            <a:ext cx="777000" cy="6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2"/>
          <p:cNvCxnSpPr>
            <a:stCxn id="190" idx="0"/>
            <a:endCxn id="202" idx="2"/>
          </p:cNvCxnSpPr>
          <p:nvPr/>
        </p:nvCxnSpPr>
        <p:spPr>
          <a:xfrm flipH="1" rot="10800000">
            <a:off x="2514888" y="3296800"/>
            <a:ext cx="448800" cy="6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2"/>
          <p:cNvCxnSpPr>
            <a:stCxn id="202" idx="0"/>
            <a:endCxn id="201" idx="1"/>
          </p:cNvCxnSpPr>
          <p:nvPr/>
        </p:nvCxnSpPr>
        <p:spPr>
          <a:xfrm flipH="1" rot="10800000">
            <a:off x="2963713" y="2219175"/>
            <a:ext cx="718200" cy="5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2"/>
          <p:cNvCxnSpPr>
            <a:stCxn id="191" idx="0"/>
            <a:endCxn id="201" idx="3"/>
          </p:cNvCxnSpPr>
          <p:nvPr/>
        </p:nvCxnSpPr>
        <p:spPr>
          <a:xfrm rot="10800000">
            <a:off x="4172400" y="2219262"/>
            <a:ext cx="399600" cy="6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2"/>
          <p:cNvCxnSpPr>
            <a:stCxn id="197" idx="1"/>
            <a:endCxn id="191" idx="3"/>
          </p:cNvCxnSpPr>
          <p:nvPr/>
        </p:nvCxnSpPr>
        <p:spPr>
          <a:xfrm flipH="1">
            <a:off x="4817150" y="2437338"/>
            <a:ext cx="1019100" cy="6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2"/>
          <p:cNvCxnSpPr>
            <a:stCxn id="197" idx="2"/>
            <a:endCxn id="198" idx="0"/>
          </p:cNvCxnSpPr>
          <p:nvPr/>
        </p:nvCxnSpPr>
        <p:spPr>
          <a:xfrm flipH="1">
            <a:off x="5746713" y="2682600"/>
            <a:ext cx="334800" cy="12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2"/>
          <p:cNvCxnSpPr>
            <a:stCxn id="191" idx="2"/>
            <a:endCxn id="198" idx="0"/>
          </p:cNvCxnSpPr>
          <p:nvPr/>
        </p:nvCxnSpPr>
        <p:spPr>
          <a:xfrm>
            <a:off x="4572000" y="3350288"/>
            <a:ext cx="1174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2"/>
          <p:cNvCxnSpPr>
            <a:stCxn id="198" idx="1"/>
            <a:endCxn id="199" idx="3"/>
          </p:cNvCxnSpPr>
          <p:nvPr/>
        </p:nvCxnSpPr>
        <p:spPr>
          <a:xfrm flipH="1">
            <a:off x="4326650" y="4163813"/>
            <a:ext cx="1174800" cy="1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2"/>
          <p:cNvCxnSpPr>
            <a:stCxn id="199" idx="1"/>
            <a:endCxn id="190" idx="3"/>
          </p:cNvCxnSpPr>
          <p:nvPr/>
        </p:nvCxnSpPr>
        <p:spPr>
          <a:xfrm rot="10800000">
            <a:off x="2760100" y="4213888"/>
            <a:ext cx="1076100" cy="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2"/>
          <p:cNvCxnSpPr>
            <a:stCxn id="202" idx="3"/>
            <a:endCxn id="191" idx="1"/>
          </p:cNvCxnSpPr>
          <p:nvPr/>
        </p:nvCxnSpPr>
        <p:spPr>
          <a:xfrm>
            <a:off x="3208975" y="3051538"/>
            <a:ext cx="1117800" cy="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2"/>
          <p:cNvCxnSpPr>
            <a:stCxn id="191" idx="2"/>
            <a:endCxn id="199" idx="0"/>
          </p:cNvCxnSpPr>
          <p:nvPr/>
        </p:nvCxnSpPr>
        <p:spPr>
          <a:xfrm flipH="1">
            <a:off x="4081500" y="3350288"/>
            <a:ext cx="490500" cy="6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2"/>
          <p:cNvCxnSpPr>
            <a:stCxn id="197" idx="3"/>
            <a:endCxn id="203" idx="2"/>
          </p:cNvCxnSpPr>
          <p:nvPr/>
        </p:nvCxnSpPr>
        <p:spPr>
          <a:xfrm>
            <a:off x="6326775" y="2437338"/>
            <a:ext cx="1076400" cy="6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2"/>
          <p:cNvCxnSpPr>
            <a:stCxn id="190" idx="3"/>
            <a:endCxn id="191" idx="1"/>
          </p:cNvCxnSpPr>
          <p:nvPr/>
        </p:nvCxnSpPr>
        <p:spPr>
          <a:xfrm flipH="1" rot="10800000">
            <a:off x="2760150" y="3104963"/>
            <a:ext cx="1566600" cy="11088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2"/>
          <p:cNvCxnSpPr>
            <a:stCxn id="197" idx="3"/>
            <a:endCxn id="203" idx="2"/>
          </p:cNvCxnSpPr>
          <p:nvPr/>
        </p:nvCxnSpPr>
        <p:spPr>
          <a:xfrm>
            <a:off x="6326775" y="2437338"/>
            <a:ext cx="1076400" cy="6678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2"/>
          <p:cNvCxnSpPr>
            <a:stCxn id="191" idx="3"/>
            <a:endCxn id="197" idx="1"/>
          </p:cNvCxnSpPr>
          <p:nvPr/>
        </p:nvCxnSpPr>
        <p:spPr>
          <a:xfrm flipH="1" rot="10800000">
            <a:off x="4817263" y="2437225"/>
            <a:ext cx="1019100" cy="6678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>
            <a:endCxn id="190" idx="1"/>
          </p:cNvCxnSpPr>
          <p:nvPr/>
        </p:nvCxnSpPr>
        <p:spPr>
          <a:xfrm>
            <a:off x="1490825" y="3534263"/>
            <a:ext cx="778800" cy="6795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2"/>
          <p:cNvCxnSpPr>
            <a:stCxn id="192" idx="6"/>
            <a:endCxn id="202" idx="1"/>
          </p:cNvCxnSpPr>
          <p:nvPr/>
        </p:nvCxnSpPr>
        <p:spPr>
          <a:xfrm flipH="1" rot="10800000">
            <a:off x="1492725" y="3051400"/>
            <a:ext cx="1225800" cy="4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2"/>
          <p:cNvCxnSpPr>
            <a:stCxn id="198" idx="3"/>
            <a:endCxn id="203" idx="2"/>
          </p:cNvCxnSpPr>
          <p:nvPr/>
        </p:nvCxnSpPr>
        <p:spPr>
          <a:xfrm flipH="1" rot="10800000">
            <a:off x="5991975" y="3105113"/>
            <a:ext cx="1411200" cy="10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2"/>
          <p:cNvCxnSpPr>
            <a:stCxn id="197" idx="1"/>
            <a:endCxn id="201" idx="3"/>
          </p:cNvCxnSpPr>
          <p:nvPr/>
        </p:nvCxnSpPr>
        <p:spPr>
          <a:xfrm rot="10800000">
            <a:off x="4172450" y="2219238"/>
            <a:ext cx="1663800" cy="2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2"/>
          <p:cNvSpPr txBox="1"/>
          <p:nvPr/>
        </p:nvSpPr>
        <p:spPr>
          <a:xfrm>
            <a:off x="4446225" y="1750450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 RTC</a:t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2033613" y="4743250"/>
            <a:ext cx="42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</a:t>
            </a:r>
            <a:r>
              <a:rPr lang="fr"/>
              <a:t>n seul chemin entre l'expéditeur et le destinataire</a:t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75" y="3296802"/>
            <a:ext cx="777000" cy="56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9775" y="2821527"/>
            <a:ext cx="777000" cy="56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550" y="2070141"/>
            <a:ext cx="2584912" cy="135990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petit schéma</a:t>
            </a:r>
            <a:endParaRPr/>
          </a:p>
        </p:txBody>
      </p:sp>
      <p:sp>
        <p:nvSpPr>
          <p:cNvPr id="234" name="Google Shape;234;p33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235" name="Google Shape;235;p33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Architecture RTC</a:t>
            </a:r>
            <a:endParaRPr sz="3700"/>
          </a:p>
        </p:txBody>
      </p:sp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237" name="Google Shape;237;p33"/>
          <p:cNvCxnSpPr>
            <a:stCxn id="238" idx="3"/>
            <a:endCxn id="239" idx="1"/>
          </p:cNvCxnSpPr>
          <p:nvPr/>
        </p:nvCxnSpPr>
        <p:spPr>
          <a:xfrm>
            <a:off x="1060088" y="2750086"/>
            <a:ext cx="74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3"/>
          <p:cNvSpPr txBox="1"/>
          <p:nvPr/>
        </p:nvSpPr>
        <p:spPr>
          <a:xfrm>
            <a:off x="1704463" y="2909488"/>
            <a:ext cx="6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PABX</a:t>
            </a:r>
            <a:endParaRPr/>
          </a:p>
        </p:txBody>
      </p:sp>
      <p:cxnSp>
        <p:nvCxnSpPr>
          <p:cNvPr id="241" name="Google Shape;241;p33"/>
          <p:cNvCxnSpPr>
            <a:stCxn id="242" idx="3"/>
            <a:endCxn id="243" idx="1"/>
          </p:cNvCxnSpPr>
          <p:nvPr/>
        </p:nvCxnSpPr>
        <p:spPr>
          <a:xfrm>
            <a:off x="7543937" y="2750086"/>
            <a:ext cx="69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3"/>
          <p:cNvCxnSpPr>
            <a:stCxn id="239" idx="3"/>
            <a:endCxn id="232" idx="1"/>
          </p:cNvCxnSpPr>
          <p:nvPr/>
        </p:nvCxnSpPr>
        <p:spPr>
          <a:xfrm>
            <a:off x="2284037" y="2750086"/>
            <a:ext cx="99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3"/>
          <p:cNvCxnSpPr>
            <a:stCxn id="232" idx="3"/>
            <a:endCxn id="242" idx="1"/>
          </p:cNvCxnSpPr>
          <p:nvPr/>
        </p:nvCxnSpPr>
        <p:spPr>
          <a:xfrm>
            <a:off x="5864462" y="2750095"/>
            <a:ext cx="119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3"/>
          <p:cNvSpPr txBox="1"/>
          <p:nvPr/>
        </p:nvSpPr>
        <p:spPr>
          <a:xfrm>
            <a:off x="3921713" y="2625688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 RTC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550" y="3742341"/>
            <a:ext cx="2584912" cy="135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112" y="4018200"/>
            <a:ext cx="808223" cy="808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3"/>
          <p:cNvCxnSpPr>
            <a:stCxn id="248" idx="1"/>
          </p:cNvCxnSpPr>
          <p:nvPr/>
        </p:nvCxnSpPr>
        <p:spPr>
          <a:xfrm>
            <a:off x="1640112" y="4422311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>
            <a:stCxn id="248" idx="1"/>
          </p:cNvCxnSpPr>
          <p:nvPr/>
        </p:nvCxnSpPr>
        <p:spPr>
          <a:xfrm rot="10800000">
            <a:off x="251412" y="4419311"/>
            <a:ext cx="1388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>
            <a:stCxn id="252" idx="2"/>
          </p:cNvCxnSpPr>
          <p:nvPr/>
        </p:nvCxnSpPr>
        <p:spPr>
          <a:xfrm flipH="1">
            <a:off x="606030" y="4070543"/>
            <a:ext cx="10800" cy="3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3"/>
          <p:cNvCxnSpPr>
            <a:stCxn id="248" idx="3"/>
            <a:endCxn id="247" idx="1"/>
          </p:cNvCxnSpPr>
          <p:nvPr/>
        </p:nvCxnSpPr>
        <p:spPr>
          <a:xfrm>
            <a:off x="2448335" y="4422311"/>
            <a:ext cx="83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4049" y="4016700"/>
            <a:ext cx="808223" cy="808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3"/>
          <p:cNvCxnSpPr>
            <a:stCxn id="247" idx="3"/>
            <a:endCxn id="254" idx="1"/>
          </p:cNvCxnSpPr>
          <p:nvPr/>
        </p:nvCxnSpPr>
        <p:spPr>
          <a:xfrm flipH="1" rot="10800000">
            <a:off x="5864462" y="4420795"/>
            <a:ext cx="1179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3"/>
          <p:cNvCxnSpPr>
            <a:endCxn id="254" idx="3"/>
          </p:cNvCxnSpPr>
          <p:nvPr/>
        </p:nvCxnSpPr>
        <p:spPr>
          <a:xfrm rot="10800000">
            <a:off x="7852272" y="4420811"/>
            <a:ext cx="1193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3"/>
          <p:cNvCxnSpPr>
            <a:stCxn id="258" idx="2"/>
          </p:cNvCxnSpPr>
          <p:nvPr/>
        </p:nvCxnSpPr>
        <p:spPr>
          <a:xfrm>
            <a:off x="8474780" y="4119893"/>
            <a:ext cx="1500" cy="2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3"/>
          <p:cNvSpPr txBox="1"/>
          <p:nvPr/>
        </p:nvSpPr>
        <p:spPr>
          <a:xfrm>
            <a:off x="4087848" y="4220700"/>
            <a:ext cx="10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 IP</a:t>
            </a:r>
            <a:endParaRPr/>
          </a:p>
        </p:txBody>
      </p:sp>
      <p:sp>
        <p:nvSpPr>
          <p:cNvPr id="260" name="Google Shape;260;p33"/>
          <p:cNvSpPr txBox="1"/>
          <p:nvPr/>
        </p:nvSpPr>
        <p:spPr>
          <a:xfrm>
            <a:off x="606000" y="4471575"/>
            <a:ext cx="6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 1</a:t>
            </a: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6916700" y="2989900"/>
            <a:ext cx="6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PABX</a:t>
            </a:r>
            <a:endParaRPr/>
          </a:p>
        </p:txBody>
      </p:sp>
      <p:sp>
        <p:nvSpPr>
          <p:cNvPr id="262" name="Google Shape;262;p33"/>
          <p:cNvSpPr txBox="1"/>
          <p:nvPr/>
        </p:nvSpPr>
        <p:spPr>
          <a:xfrm>
            <a:off x="7858488" y="4572475"/>
            <a:ext cx="6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 2</a:t>
            </a:r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1822513" y="4659650"/>
            <a:ext cx="4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R1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7226450" y="4659650"/>
            <a:ext cx="4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R2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4388" y="2510261"/>
            <a:ext cx="479650" cy="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4288" y="2510261"/>
            <a:ext cx="479650" cy="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5638625" y="1570250"/>
            <a:ext cx="29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 réseaux séparés</a:t>
            </a:r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925" y="2462027"/>
            <a:ext cx="777000" cy="56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8375" y="2441427"/>
            <a:ext cx="777000" cy="56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3374" y="3504458"/>
            <a:ext cx="744300" cy="57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274" y="3464308"/>
            <a:ext cx="744300" cy="571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idx="4" type="body"/>
          </p:nvPr>
        </p:nvSpPr>
        <p:spPr>
          <a:xfrm>
            <a:off x="462200" y="1772500"/>
            <a:ext cx="8307900" cy="32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 </a:t>
            </a:r>
            <a:r>
              <a:rPr b="1" lang="fr" sz="1800"/>
              <a:t>RNIS</a:t>
            </a:r>
            <a:r>
              <a:rPr lang="fr" sz="1800"/>
              <a:t> pour </a:t>
            </a:r>
            <a:r>
              <a:rPr b="1" lang="fr" sz="1800"/>
              <a:t>Réseau Numérique à Intégration de Services</a:t>
            </a:r>
            <a:r>
              <a:rPr lang="fr" sz="1800"/>
              <a:t> est une évolution du RTC mis en place à partir de 1990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Passer d’un signal analogique à un signal numérique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Services supplémentaires : télévision, radio, accès internet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Amener le numérique jusqu’à l’utilisateur final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Remarques 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Connu sous la marque commerciale Numéris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En 2019, déploiement en entreprise du RNIS : 50%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Fin de commercialisation en 2021 ⇒ Remplacé par la VoIP</a:t>
            </a:r>
            <a:endParaRPr sz="1800"/>
          </a:p>
        </p:txBody>
      </p:sp>
      <p:sp>
        <p:nvSpPr>
          <p:cNvPr id="275" name="Google Shape;275;p34"/>
          <p:cNvSpPr txBox="1"/>
          <p:nvPr>
            <p:ph idx="1" type="subTitle"/>
          </p:nvPr>
        </p:nvSpPr>
        <p:spPr>
          <a:xfrm>
            <a:off x="5501450" y="190800"/>
            <a:ext cx="351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 numérique sur du cuivre</a:t>
            </a:r>
            <a:endParaRPr/>
          </a:p>
        </p:txBody>
      </p:sp>
      <p:sp>
        <p:nvSpPr>
          <p:cNvPr id="276" name="Google Shape;276;p34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/>
          </a:p>
        </p:txBody>
      </p:sp>
      <p:sp>
        <p:nvSpPr>
          <p:cNvPr id="277" name="Google Shape;277;p34"/>
          <p:cNvSpPr txBox="1"/>
          <p:nvPr>
            <p:ph idx="2" type="title"/>
          </p:nvPr>
        </p:nvSpPr>
        <p:spPr>
          <a:xfrm>
            <a:off x="380600" y="1028213"/>
            <a:ext cx="84711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Un hybride : Le RNIS</a:t>
            </a:r>
            <a:endParaRPr sz="3700"/>
          </a:p>
        </p:txBody>
      </p:sp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7759575" y="4264075"/>
            <a:ext cx="9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Le RNIS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